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3" r:id="rId6"/>
    <p:sldId id="264" r:id="rId7"/>
    <p:sldId id="265" r:id="rId8"/>
    <p:sldId id="266" r:id="rId9"/>
    <p:sldId id="267" r:id="rId10"/>
    <p:sldId id="268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F8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DCBFD9-E5C3-4F1C-B5AB-02CC628DDC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BAA1569-EAA4-471C-A7ED-245472AA06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41404CE-F56C-436D-B9DF-69B6EE9A0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E93E-86B4-4F6D-8BE3-45C4961503CF}" type="datetimeFigureOut">
              <a:rPr lang="cs-CZ" smtClean="0"/>
              <a:t>01.04.2025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F70CA6C-DAA1-4018-9982-5D2D049F9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32504C2-A19F-4225-B66E-EAA8BC6DA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8EB69-7DE0-4EB1-AFB1-850A80A9DA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05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55A529-49F7-4E13-996F-8F4D56FF2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25A50D6-0600-4DC9-A019-9B484E874F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E3554D1-3EFA-43F2-936A-3EF6F09E0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E93E-86B4-4F6D-8BE3-45C4961503CF}" type="datetimeFigureOut">
              <a:rPr lang="cs-CZ" smtClean="0"/>
              <a:t>01.04.2025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F59BF19-9321-4EE1-8E2F-62484D4CD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A90B78F-6A68-42A5-9D6B-DF21A00E8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8EB69-7DE0-4EB1-AFB1-850A80A9DA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8950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A0ED7A4-A5D7-465C-A9FF-A167C48BDC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C5AE782-B1D1-4A2F-9346-6110E520E9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C495BAA-FA79-4C8C-878F-C45636D42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E93E-86B4-4F6D-8BE3-45C4961503CF}" type="datetimeFigureOut">
              <a:rPr lang="cs-CZ" smtClean="0"/>
              <a:t>01.04.2025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6316C78-CF89-421D-9E5C-9104DFCE1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18C0E41-B13B-48E7-BD36-E2B57DCCB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8EB69-7DE0-4EB1-AFB1-850A80A9DA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2471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65DFAF-7DB1-4602-A15E-15B074015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87BBB04-D121-4108-B820-6C0788CCBA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03E2808-DA2E-4998-84F8-0CF135107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E93E-86B4-4F6D-8BE3-45C4961503CF}" type="datetimeFigureOut">
              <a:rPr lang="cs-CZ" smtClean="0"/>
              <a:t>01.04.2025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D7AC4DD-94CC-453F-97C1-2059AE2C9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404E627-C8E6-481F-8DE1-6CC2369AD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8EB69-7DE0-4EB1-AFB1-850A80A9DA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968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AF3DBC-35C4-4BE3-A98D-ABAA747C6C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93F79E7-5589-4B88-AD5E-4084AC4708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8F13A01-25C5-4D90-BB12-923481A9A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E93E-86B4-4F6D-8BE3-45C4961503CF}" type="datetimeFigureOut">
              <a:rPr lang="cs-CZ" smtClean="0"/>
              <a:t>01.04.2025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6499128-6731-4430-B5E4-6E83E3926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1008D69-7DED-498E-91B7-43F70378E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8EB69-7DE0-4EB1-AFB1-850A80A9DA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8974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514B9C-D666-43D5-9FFA-059A4538B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25F1EE6-E7A9-4853-9522-459FDC2C1B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E90EC055-D687-437E-B59B-017633358D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E8A20CE-5F5A-450F-84EC-22B3425DA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E93E-86B4-4F6D-8BE3-45C4961503CF}" type="datetimeFigureOut">
              <a:rPr lang="cs-CZ" smtClean="0"/>
              <a:t>01.04.2025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61D2231-F61E-4291-A9A9-A3D6BCF4A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641376B-4282-4D33-B27F-A05AC25D5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8EB69-7DE0-4EB1-AFB1-850A80A9DA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1767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A646C1-78C1-4DC8-A27C-732E2CEE9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FDC79603-A195-4A48-B412-E449FE0CDF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0C99F0C7-0EC8-4DFE-B205-D4EF3BA041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630E8464-0644-40B7-8B55-8AA3AB3A9D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B870336F-B7E1-4140-8CB2-2F6AF0DD00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DF0D3313-BEAD-443D-AA3E-F48F098D0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E93E-86B4-4F6D-8BE3-45C4961503CF}" type="datetimeFigureOut">
              <a:rPr lang="cs-CZ" smtClean="0"/>
              <a:t>01.04.2025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E13D27B-797C-454C-AC96-7CD9BA1AE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1A299A2-3A20-46E7-A5A3-69D27B930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8EB69-7DE0-4EB1-AFB1-850A80A9DA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0003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AB4B9B-3039-4488-B028-01C3A4175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3B84A06-DCD9-4E0E-AB76-96EA3D961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E93E-86B4-4F6D-8BE3-45C4961503CF}" type="datetimeFigureOut">
              <a:rPr lang="cs-CZ" smtClean="0"/>
              <a:t>01.04.2025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7082AC6-DEB2-472D-B6AF-4883F19F4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ABD1983-CD19-439C-8582-FDAA8E434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8EB69-7DE0-4EB1-AFB1-850A80A9DA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5078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C419CAC-A62B-4768-80A1-C9BDB1247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E93E-86B4-4F6D-8BE3-45C4961503CF}" type="datetimeFigureOut">
              <a:rPr lang="cs-CZ" smtClean="0"/>
              <a:t>01.04.2025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15A6900-1DA5-47AC-B7DA-49D0F9306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C0D97C5-C0A6-4064-8042-41C8D7D9A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8EB69-7DE0-4EB1-AFB1-850A80A9DA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4858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6FA5F0-84D2-4354-8316-D8028FF99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F7C6463-696D-4F30-A4F2-6A9D531602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40E937A7-D657-4714-A3C5-D781F065E7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0738E0A-89DF-437D-B79F-04DB39F28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E93E-86B4-4F6D-8BE3-45C4961503CF}" type="datetimeFigureOut">
              <a:rPr lang="cs-CZ" smtClean="0"/>
              <a:t>01.04.2025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CD654E3-5A0A-4198-B766-3E62E4B74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1C5F4B8-5997-44DB-A846-C2370AB2D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8EB69-7DE0-4EB1-AFB1-850A80A9DA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5832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55AF3F-B133-4BB3-8C2E-D3074E7A2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2A14E09-C2BF-49F5-9706-E5D9E8AD67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B5DAA9F3-D379-46DC-949A-C1C90346DF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005418C-F09D-4E80-B6FB-9BFB4B69D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E93E-86B4-4F6D-8BE3-45C4961503CF}" type="datetimeFigureOut">
              <a:rPr lang="cs-CZ" smtClean="0"/>
              <a:t>01.04.2025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B740E49-01AE-4B29-9EE6-740C1CF6D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3B16E80-2A2E-4884-A42B-CCF64B841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8EB69-7DE0-4EB1-AFB1-850A80A9DA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3834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A7F450C-E52D-4DC1-B966-EDA4D2A32D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C0051749-BFB4-43B4-829C-4C7C1FA761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23C1DD3-4F5C-4431-A3F5-BA4E8BF088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F4E93E-86B4-4F6D-8BE3-45C4961503CF}" type="datetimeFigureOut">
              <a:rPr lang="cs-CZ" smtClean="0"/>
              <a:t>01.04.2025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3B354A9-7F34-4A59-8DE2-BC1E1471E5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9F77BF2-4D7B-4101-8181-1A5D2574AD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18EB69-7DE0-4EB1-AFB1-850A80A9DA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4918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zshodonin.cz/skola/skolni-druzina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strava@zsvancur.cz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2FF814"/>
            </a:gs>
            <a:gs pos="17000">
              <a:schemeClr val="bg1"/>
            </a:gs>
            <a:gs pos="77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74C4FFDD-6D9B-465C-9573-DA42289C5A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953730"/>
            <a:ext cx="4296697" cy="4501360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6C4A2AC8-3D99-4ADF-A66E-2EC2BE6A1F0A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1539" y="4161370"/>
            <a:ext cx="1704512" cy="1584583"/>
          </a:xfrm>
          <a:prstGeom prst="rect">
            <a:avLst/>
          </a:prstGeom>
        </p:spPr>
      </p:pic>
      <p:sp>
        <p:nvSpPr>
          <p:cNvPr id="7" name="Obdélník 6">
            <a:extLst>
              <a:ext uri="{FF2B5EF4-FFF2-40B4-BE49-F238E27FC236}">
                <a16:creationId xmlns:a16="http://schemas.microsoft.com/office/drawing/2014/main" id="{7D601322-B21B-4D2C-AA1B-FBCF668CF6D0}"/>
              </a:ext>
            </a:extLst>
          </p:cNvPr>
          <p:cNvSpPr/>
          <p:nvPr/>
        </p:nvSpPr>
        <p:spPr>
          <a:xfrm>
            <a:off x="530942" y="786581"/>
            <a:ext cx="3372464" cy="1973901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cs-CZ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Mírové náměstí 19</a:t>
            </a:r>
          </a:p>
        </p:txBody>
      </p:sp>
      <p:sp>
        <p:nvSpPr>
          <p:cNvPr id="16" name="Obdélník 15">
            <a:extLst>
              <a:ext uri="{FF2B5EF4-FFF2-40B4-BE49-F238E27FC236}">
                <a16:creationId xmlns:a16="http://schemas.microsoft.com/office/drawing/2014/main" id="{D5582888-7BD9-408D-A0A9-82C351933430}"/>
              </a:ext>
            </a:extLst>
          </p:cNvPr>
          <p:cNvSpPr/>
          <p:nvPr/>
        </p:nvSpPr>
        <p:spPr>
          <a:xfrm>
            <a:off x="3393295" y="1510004"/>
            <a:ext cx="945471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4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Rodičům budoucích prvňáčků</a:t>
            </a:r>
          </a:p>
        </p:txBody>
      </p:sp>
      <p:sp>
        <p:nvSpPr>
          <p:cNvPr id="26" name="Obdélník 25">
            <a:extLst>
              <a:ext uri="{FF2B5EF4-FFF2-40B4-BE49-F238E27FC236}">
                <a16:creationId xmlns:a16="http://schemas.microsoft.com/office/drawing/2014/main" id="{8B52075C-5F9B-492E-8E62-2CA0897616E4}"/>
              </a:ext>
            </a:extLst>
          </p:cNvPr>
          <p:cNvSpPr/>
          <p:nvPr/>
        </p:nvSpPr>
        <p:spPr>
          <a:xfrm>
            <a:off x="5604415" y="3475824"/>
            <a:ext cx="3204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2025-2026</a:t>
            </a:r>
          </a:p>
        </p:txBody>
      </p:sp>
      <p:sp>
        <p:nvSpPr>
          <p:cNvPr id="31" name="Obdélník 30">
            <a:extLst>
              <a:ext uri="{FF2B5EF4-FFF2-40B4-BE49-F238E27FC236}">
                <a16:creationId xmlns:a16="http://schemas.microsoft.com/office/drawing/2014/main" id="{5503A9DA-A664-48A7-83B5-7252D38D267B}"/>
              </a:ext>
            </a:extLst>
          </p:cNvPr>
          <p:cNvSpPr/>
          <p:nvPr/>
        </p:nvSpPr>
        <p:spPr>
          <a:xfrm>
            <a:off x="107461" y="65642"/>
            <a:ext cx="421942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800" b="1" cap="none" spc="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Základní škola Hodonín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087FC087-9569-468F-AD17-C8334BFE60FB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9520" y="4174341"/>
            <a:ext cx="961553" cy="1085333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38DC44C1-9E6D-47C3-9A79-26A492F25355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9135" y="4142814"/>
            <a:ext cx="1258035" cy="1248309"/>
          </a:xfrm>
          <a:prstGeom prst="rect">
            <a:avLst/>
          </a:prstGeom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C172C107-E0F5-4BC0-BC47-434FBBD00CB4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216945">
            <a:off x="5444753" y="6045701"/>
            <a:ext cx="806651" cy="806651"/>
          </a:xfrm>
          <a:prstGeom prst="rect">
            <a:avLst/>
          </a:prstGeom>
        </p:spPr>
      </p:pic>
      <p:pic>
        <p:nvPicPr>
          <p:cNvPr id="24" name="Obrázek 23">
            <a:extLst>
              <a:ext uri="{FF2B5EF4-FFF2-40B4-BE49-F238E27FC236}">
                <a16:creationId xmlns:a16="http://schemas.microsoft.com/office/drawing/2014/main" id="{055108BC-E6B5-4A21-9CFD-437B835532F0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135583">
            <a:off x="6768452" y="6048522"/>
            <a:ext cx="806651" cy="806651"/>
          </a:xfrm>
          <a:prstGeom prst="rect">
            <a:avLst/>
          </a:prstGeom>
        </p:spPr>
      </p:pic>
      <p:pic>
        <p:nvPicPr>
          <p:cNvPr id="25" name="Obrázek 24">
            <a:extLst>
              <a:ext uri="{FF2B5EF4-FFF2-40B4-BE49-F238E27FC236}">
                <a16:creationId xmlns:a16="http://schemas.microsoft.com/office/drawing/2014/main" id="{B460EC70-C8F2-40A7-9496-EDA34F8A4D4C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062806">
            <a:off x="7946127" y="6039664"/>
            <a:ext cx="806651" cy="806651"/>
          </a:xfrm>
          <a:prstGeom prst="rect">
            <a:avLst/>
          </a:prstGeom>
        </p:spPr>
      </p:pic>
      <p:sp>
        <p:nvSpPr>
          <p:cNvPr id="10" name="Obdélník 9">
            <a:extLst>
              <a:ext uri="{FF2B5EF4-FFF2-40B4-BE49-F238E27FC236}">
                <a16:creationId xmlns:a16="http://schemas.microsoft.com/office/drawing/2014/main" id="{FBB18CA7-2DE4-447D-9EBF-2DB232044AC7}"/>
              </a:ext>
            </a:extLst>
          </p:cNvPr>
          <p:cNvSpPr/>
          <p:nvPr/>
        </p:nvSpPr>
        <p:spPr>
          <a:xfrm>
            <a:off x="5124423" y="2478137"/>
            <a:ext cx="40947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pro školní rok</a:t>
            </a:r>
            <a:endParaRPr lang="cs-CZ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19B0C92E-A976-4B3D-AA68-88E404A1086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8994" y="4042893"/>
            <a:ext cx="1244866" cy="1348230"/>
          </a:xfrm>
          <a:prstGeom prst="rect">
            <a:avLst/>
          </a:prstGeom>
        </p:spPr>
      </p:pic>
      <p:pic>
        <p:nvPicPr>
          <p:cNvPr id="35" name="Obrázek 34">
            <a:extLst>
              <a:ext uri="{FF2B5EF4-FFF2-40B4-BE49-F238E27FC236}">
                <a16:creationId xmlns:a16="http://schemas.microsoft.com/office/drawing/2014/main" id="{399E83B4-9001-4211-B3A6-9C47C7BE9A01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216945">
            <a:off x="4329741" y="6039663"/>
            <a:ext cx="806651" cy="806651"/>
          </a:xfrm>
          <a:prstGeom prst="rect">
            <a:avLst/>
          </a:prstGeom>
        </p:spPr>
      </p:pic>
      <p:pic>
        <p:nvPicPr>
          <p:cNvPr id="36" name="Obrázek 35">
            <a:extLst>
              <a:ext uri="{FF2B5EF4-FFF2-40B4-BE49-F238E27FC236}">
                <a16:creationId xmlns:a16="http://schemas.microsoft.com/office/drawing/2014/main" id="{82E074F8-6FBC-4ED9-9F29-D081EB6C3998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216945">
            <a:off x="2916502" y="6034055"/>
            <a:ext cx="806651" cy="806651"/>
          </a:xfrm>
          <a:prstGeom prst="rect">
            <a:avLst/>
          </a:prstGeom>
        </p:spPr>
      </p:pic>
      <p:pic>
        <p:nvPicPr>
          <p:cNvPr id="37" name="Obrázek 36">
            <a:extLst>
              <a:ext uri="{FF2B5EF4-FFF2-40B4-BE49-F238E27FC236}">
                <a16:creationId xmlns:a16="http://schemas.microsoft.com/office/drawing/2014/main" id="{53A20F5E-ECDC-40AE-B552-06CD2F201689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062806">
            <a:off x="9204162" y="5992353"/>
            <a:ext cx="806651" cy="806651"/>
          </a:xfrm>
          <a:prstGeom prst="rect">
            <a:avLst/>
          </a:prstGeom>
        </p:spPr>
      </p:pic>
      <p:pic>
        <p:nvPicPr>
          <p:cNvPr id="38" name="Obrázek 37">
            <a:extLst>
              <a:ext uri="{FF2B5EF4-FFF2-40B4-BE49-F238E27FC236}">
                <a16:creationId xmlns:a16="http://schemas.microsoft.com/office/drawing/2014/main" id="{EC2420C8-8A7D-4A9A-8F1E-DFFE3BBB3841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062806">
            <a:off x="10717438" y="5992354"/>
            <a:ext cx="806651" cy="806651"/>
          </a:xfrm>
          <a:prstGeom prst="rect">
            <a:avLst/>
          </a:prstGeom>
        </p:spPr>
      </p:pic>
      <p:pic>
        <p:nvPicPr>
          <p:cNvPr id="39" name="Obrázek 38">
            <a:extLst>
              <a:ext uri="{FF2B5EF4-FFF2-40B4-BE49-F238E27FC236}">
                <a16:creationId xmlns:a16="http://schemas.microsoft.com/office/drawing/2014/main" id="{AA8401F5-C3C6-4FC9-A6C3-7D8E30DE9ABD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062806">
            <a:off x="257694" y="5992355"/>
            <a:ext cx="806651" cy="806651"/>
          </a:xfrm>
          <a:prstGeom prst="rect">
            <a:avLst/>
          </a:prstGeom>
        </p:spPr>
      </p:pic>
      <p:pic>
        <p:nvPicPr>
          <p:cNvPr id="40" name="Obrázek 39">
            <a:extLst>
              <a:ext uri="{FF2B5EF4-FFF2-40B4-BE49-F238E27FC236}">
                <a16:creationId xmlns:a16="http://schemas.microsoft.com/office/drawing/2014/main" id="{ABE62F08-EB78-49E6-8FEE-65DF198483A2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062806">
            <a:off x="1572997" y="5992355"/>
            <a:ext cx="806651" cy="806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68580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2FF814"/>
            </a:gs>
            <a:gs pos="17000">
              <a:schemeClr val="bg1"/>
            </a:gs>
            <a:gs pos="77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C172C107-E0F5-4BC0-BC47-434FBBD00CB4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216945">
            <a:off x="5444753" y="6045701"/>
            <a:ext cx="806651" cy="806651"/>
          </a:xfrm>
          <a:prstGeom prst="rect">
            <a:avLst/>
          </a:prstGeom>
        </p:spPr>
      </p:pic>
      <p:pic>
        <p:nvPicPr>
          <p:cNvPr id="24" name="Obrázek 23">
            <a:extLst>
              <a:ext uri="{FF2B5EF4-FFF2-40B4-BE49-F238E27FC236}">
                <a16:creationId xmlns:a16="http://schemas.microsoft.com/office/drawing/2014/main" id="{055108BC-E6B5-4A21-9CFD-437B835532F0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135583">
            <a:off x="6768452" y="6048522"/>
            <a:ext cx="806651" cy="806651"/>
          </a:xfrm>
          <a:prstGeom prst="rect">
            <a:avLst/>
          </a:prstGeom>
        </p:spPr>
      </p:pic>
      <p:pic>
        <p:nvPicPr>
          <p:cNvPr id="25" name="Obrázek 24">
            <a:extLst>
              <a:ext uri="{FF2B5EF4-FFF2-40B4-BE49-F238E27FC236}">
                <a16:creationId xmlns:a16="http://schemas.microsoft.com/office/drawing/2014/main" id="{B460EC70-C8F2-40A7-9496-EDA34F8A4D4C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062806">
            <a:off x="7946127" y="6039664"/>
            <a:ext cx="806651" cy="806651"/>
          </a:xfrm>
          <a:prstGeom prst="rect">
            <a:avLst/>
          </a:prstGeom>
        </p:spPr>
      </p:pic>
      <p:pic>
        <p:nvPicPr>
          <p:cNvPr id="35" name="Obrázek 34">
            <a:extLst>
              <a:ext uri="{FF2B5EF4-FFF2-40B4-BE49-F238E27FC236}">
                <a16:creationId xmlns:a16="http://schemas.microsoft.com/office/drawing/2014/main" id="{399E83B4-9001-4211-B3A6-9C47C7BE9A01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216945">
            <a:off x="4329741" y="6039663"/>
            <a:ext cx="806651" cy="806651"/>
          </a:xfrm>
          <a:prstGeom prst="rect">
            <a:avLst/>
          </a:prstGeom>
        </p:spPr>
      </p:pic>
      <p:pic>
        <p:nvPicPr>
          <p:cNvPr id="36" name="Obrázek 35">
            <a:extLst>
              <a:ext uri="{FF2B5EF4-FFF2-40B4-BE49-F238E27FC236}">
                <a16:creationId xmlns:a16="http://schemas.microsoft.com/office/drawing/2014/main" id="{82E074F8-6FBC-4ED9-9F29-D081EB6C3998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216945">
            <a:off x="2916502" y="6034055"/>
            <a:ext cx="806651" cy="806651"/>
          </a:xfrm>
          <a:prstGeom prst="rect">
            <a:avLst/>
          </a:prstGeom>
        </p:spPr>
      </p:pic>
      <p:pic>
        <p:nvPicPr>
          <p:cNvPr id="37" name="Obrázek 36">
            <a:extLst>
              <a:ext uri="{FF2B5EF4-FFF2-40B4-BE49-F238E27FC236}">
                <a16:creationId xmlns:a16="http://schemas.microsoft.com/office/drawing/2014/main" id="{53A20F5E-ECDC-40AE-B552-06CD2F201689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062806">
            <a:off x="9204162" y="5992353"/>
            <a:ext cx="806651" cy="806651"/>
          </a:xfrm>
          <a:prstGeom prst="rect">
            <a:avLst/>
          </a:prstGeom>
        </p:spPr>
      </p:pic>
      <p:pic>
        <p:nvPicPr>
          <p:cNvPr id="38" name="Obrázek 37">
            <a:extLst>
              <a:ext uri="{FF2B5EF4-FFF2-40B4-BE49-F238E27FC236}">
                <a16:creationId xmlns:a16="http://schemas.microsoft.com/office/drawing/2014/main" id="{EC2420C8-8A7D-4A9A-8F1E-DFFE3BBB3841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062806">
            <a:off x="10717438" y="5992354"/>
            <a:ext cx="806651" cy="806651"/>
          </a:xfrm>
          <a:prstGeom prst="rect">
            <a:avLst/>
          </a:prstGeom>
        </p:spPr>
      </p:pic>
      <p:pic>
        <p:nvPicPr>
          <p:cNvPr id="39" name="Obrázek 38">
            <a:extLst>
              <a:ext uri="{FF2B5EF4-FFF2-40B4-BE49-F238E27FC236}">
                <a16:creationId xmlns:a16="http://schemas.microsoft.com/office/drawing/2014/main" id="{AA8401F5-C3C6-4FC9-A6C3-7D8E30DE9ABD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062806">
            <a:off x="257694" y="5992355"/>
            <a:ext cx="806651" cy="806651"/>
          </a:xfrm>
          <a:prstGeom prst="rect">
            <a:avLst/>
          </a:prstGeom>
        </p:spPr>
      </p:pic>
      <p:pic>
        <p:nvPicPr>
          <p:cNvPr id="40" name="Obrázek 39">
            <a:extLst>
              <a:ext uri="{FF2B5EF4-FFF2-40B4-BE49-F238E27FC236}">
                <a16:creationId xmlns:a16="http://schemas.microsoft.com/office/drawing/2014/main" id="{ABE62F08-EB78-49E6-8FEE-65DF198483A2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062806">
            <a:off x="1572997" y="5992355"/>
            <a:ext cx="806651" cy="806651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92579CB8-3E30-4969-959C-72A7336557A2}"/>
              </a:ext>
            </a:extLst>
          </p:cNvPr>
          <p:cNvSpPr/>
          <p:nvPr/>
        </p:nvSpPr>
        <p:spPr>
          <a:xfrm>
            <a:off x="4285153" y="343904"/>
            <a:ext cx="75132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rgbClr val="002060"/>
                </a:solidFill>
              </a:rPr>
              <a:t> </a:t>
            </a:r>
            <a:br>
              <a:rPr lang="cs-CZ" b="1" dirty="0">
                <a:solidFill>
                  <a:srgbClr val="002060"/>
                </a:solidFill>
              </a:rPr>
            </a:br>
            <a:endParaRPr lang="cs-CZ" dirty="0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21A66DB3-10E3-4063-BDDE-CFFCA0E957E9}"/>
              </a:ext>
            </a:extLst>
          </p:cNvPr>
          <p:cNvSpPr/>
          <p:nvPr/>
        </p:nvSpPr>
        <p:spPr>
          <a:xfrm>
            <a:off x="809545" y="990235"/>
            <a:ext cx="960396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Vážení rodiče, </a:t>
            </a:r>
            <a:b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děkujeme Vám za pozornost a přejeme Vám hodně lásky, radosti a trpělivosti nejen při vstupu Vašich dětí do 1. třídy, ale také po celou dobu jejich školní docházky. </a:t>
            </a:r>
            <a:b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Dětem pak šťastné vykročení do školy tou správnou nohou.</a:t>
            </a:r>
            <a:b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Hodně štěstí!</a:t>
            </a:r>
            <a:br>
              <a:rPr lang="cs-CZ" sz="2400" b="1" dirty="0">
                <a:solidFill>
                  <a:srgbClr val="C00000"/>
                </a:solidFill>
                <a:latin typeface="Segoe Script" panose="030B0504020000000003" pitchFamily="66" charset="0"/>
              </a:rPr>
            </a:br>
            <a:endParaRPr lang="cs-CZ" sz="2400" dirty="0">
              <a:latin typeface="Segoe Script" panose="030B0504020000000003" pitchFamily="66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CF9C1A89-5168-46F9-AA25-37BD2969CD05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527" y="3224761"/>
            <a:ext cx="2366853" cy="2617359"/>
          </a:xfrm>
          <a:prstGeom prst="rect">
            <a:avLst/>
          </a:prstGeom>
        </p:spPr>
      </p:pic>
      <p:sp>
        <p:nvSpPr>
          <p:cNvPr id="10" name="TextovéPole 9">
            <a:extLst>
              <a:ext uri="{FF2B5EF4-FFF2-40B4-BE49-F238E27FC236}">
                <a16:creationId xmlns:a16="http://schemas.microsoft.com/office/drawing/2014/main" id="{E1DDA85F-41A4-43A0-9109-E010A172A890}"/>
              </a:ext>
            </a:extLst>
          </p:cNvPr>
          <p:cNvSpPr txBox="1"/>
          <p:nvPr/>
        </p:nvSpPr>
        <p:spPr>
          <a:xfrm>
            <a:off x="932290" y="4925612"/>
            <a:ext cx="349262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Hodně štěstí!</a:t>
            </a:r>
            <a:br>
              <a:rPr lang="cs-CZ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514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2FF814"/>
            </a:gs>
            <a:gs pos="17000">
              <a:schemeClr val="bg1"/>
            </a:gs>
            <a:gs pos="77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74C4FFDD-6D9B-465C-9573-DA42289C5A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61" y="891586"/>
            <a:ext cx="4296697" cy="4501360"/>
          </a:xfrm>
          <a:prstGeom prst="rect">
            <a:avLst/>
          </a:prstGeom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C172C107-E0F5-4BC0-BC47-434FBBD00CB4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216945">
            <a:off x="5444753" y="6045701"/>
            <a:ext cx="806651" cy="806651"/>
          </a:xfrm>
          <a:prstGeom prst="rect">
            <a:avLst/>
          </a:prstGeom>
        </p:spPr>
      </p:pic>
      <p:pic>
        <p:nvPicPr>
          <p:cNvPr id="24" name="Obrázek 23">
            <a:extLst>
              <a:ext uri="{FF2B5EF4-FFF2-40B4-BE49-F238E27FC236}">
                <a16:creationId xmlns:a16="http://schemas.microsoft.com/office/drawing/2014/main" id="{055108BC-E6B5-4A21-9CFD-437B835532F0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135583">
            <a:off x="6768452" y="6048522"/>
            <a:ext cx="806651" cy="806651"/>
          </a:xfrm>
          <a:prstGeom prst="rect">
            <a:avLst/>
          </a:prstGeom>
        </p:spPr>
      </p:pic>
      <p:pic>
        <p:nvPicPr>
          <p:cNvPr id="25" name="Obrázek 24">
            <a:extLst>
              <a:ext uri="{FF2B5EF4-FFF2-40B4-BE49-F238E27FC236}">
                <a16:creationId xmlns:a16="http://schemas.microsoft.com/office/drawing/2014/main" id="{B460EC70-C8F2-40A7-9496-EDA34F8A4D4C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062806">
            <a:off x="7946127" y="6039664"/>
            <a:ext cx="806651" cy="806651"/>
          </a:xfrm>
          <a:prstGeom prst="rect">
            <a:avLst/>
          </a:prstGeom>
        </p:spPr>
      </p:pic>
      <p:pic>
        <p:nvPicPr>
          <p:cNvPr id="35" name="Obrázek 34">
            <a:extLst>
              <a:ext uri="{FF2B5EF4-FFF2-40B4-BE49-F238E27FC236}">
                <a16:creationId xmlns:a16="http://schemas.microsoft.com/office/drawing/2014/main" id="{399E83B4-9001-4211-B3A6-9C47C7BE9A01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216945">
            <a:off x="4329741" y="6039663"/>
            <a:ext cx="806651" cy="806651"/>
          </a:xfrm>
          <a:prstGeom prst="rect">
            <a:avLst/>
          </a:prstGeom>
        </p:spPr>
      </p:pic>
      <p:pic>
        <p:nvPicPr>
          <p:cNvPr id="36" name="Obrázek 35">
            <a:extLst>
              <a:ext uri="{FF2B5EF4-FFF2-40B4-BE49-F238E27FC236}">
                <a16:creationId xmlns:a16="http://schemas.microsoft.com/office/drawing/2014/main" id="{82E074F8-6FBC-4ED9-9F29-D081EB6C3998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216945">
            <a:off x="2916502" y="6034055"/>
            <a:ext cx="806651" cy="806651"/>
          </a:xfrm>
          <a:prstGeom prst="rect">
            <a:avLst/>
          </a:prstGeom>
        </p:spPr>
      </p:pic>
      <p:pic>
        <p:nvPicPr>
          <p:cNvPr id="37" name="Obrázek 36">
            <a:extLst>
              <a:ext uri="{FF2B5EF4-FFF2-40B4-BE49-F238E27FC236}">
                <a16:creationId xmlns:a16="http://schemas.microsoft.com/office/drawing/2014/main" id="{53A20F5E-ECDC-40AE-B552-06CD2F201689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062806">
            <a:off x="9204162" y="5992353"/>
            <a:ext cx="806651" cy="806651"/>
          </a:xfrm>
          <a:prstGeom prst="rect">
            <a:avLst/>
          </a:prstGeom>
        </p:spPr>
      </p:pic>
      <p:pic>
        <p:nvPicPr>
          <p:cNvPr id="38" name="Obrázek 37">
            <a:extLst>
              <a:ext uri="{FF2B5EF4-FFF2-40B4-BE49-F238E27FC236}">
                <a16:creationId xmlns:a16="http://schemas.microsoft.com/office/drawing/2014/main" id="{EC2420C8-8A7D-4A9A-8F1E-DFFE3BBB3841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062806">
            <a:off x="10717438" y="5992354"/>
            <a:ext cx="806651" cy="806651"/>
          </a:xfrm>
          <a:prstGeom prst="rect">
            <a:avLst/>
          </a:prstGeom>
        </p:spPr>
      </p:pic>
      <p:pic>
        <p:nvPicPr>
          <p:cNvPr id="39" name="Obrázek 38">
            <a:extLst>
              <a:ext uri="{FF2B5EF4-FFF2-40B4-BE49-F238E27FC236}">
                <a16:creationId xmlns:a16="http://schemas.microsoft.com/office/drawing/2014/main" id="{AA8401F5-C3C6-4FC9-A6C3-7D8E30DE9ABD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062806">
            <a:off x="257694" y="5992355"/>
            <a:ext cx="806651" cy="806651"/>
          </a:xfrm>
          <a:prstGeom prst="rect">
            <a:avLst/>
          </a:prstGeom>
        </p:spPr>
      </p:pic>
      <p:pic>
        <p:nvPicPr>
          <p:cNvPr id="40" name="Obrázek 39">
            <a:extLst>
              <a:ext uri="{FF2B5EF4-FFF2-40B4-BE49-F238E27FC236}">
                <a16:creationId xmlns:a16="http://schemas.microsoft.com/office/drawing/2014/main" id="{ABE62F08-EB78-49E6-8FEE-65DF198483A2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062806">
            <a:off x="1572997" y="5992355"/>
            <a:ext cx="806651" cy="806651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92579CB8-3E30-4969-959C-72A7336557A2}"/>
              </a:ext>
            </a:extLst>
          </p:cNvPr>
          <p:cNvSpPr/>
          <p:nvPr/>
        </p:nvSpPr>
        <p:spPr>
          <a:xfrm>
            <a:off x="4285153" y="343904"/>
            <a:ext cx="751327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Vážení rodiče,</a:t>
            </a:r>
            <a:b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 Vašeho předškoláka se stává školák.</a:t>
            </a:r>
            <a:b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Vstup do první třídy je pro dítě velmi významnou změnou, protože dosud žije ve světě her. </a:t>
            </a:r>
            <a:b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Nyní nastávají školní povinnosti.</a:t>
            </a:r>
            <a:b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Jde tedy o období náročné pro celou rodinu. Zároveň však jde i o období velmi krásné, protože již nikdy neudělá dítě takový pokrok, nedosáhne takových úspěchů ve vyučování a neudělá rodičům tolik radosti jako v prvním ročníku základní školy.</a:t>
            </a:r>
            <a:br>
              <a:rPr lang="cs-CZ" b="1" dirty="0">
                <a:solidFill>
                  <a:srgbClr val="002060"/>
                </a:solidFill>
              </a:rPr>
            </a:br>
            <a:r>
              <a:rPr lang="cs-CZ" b="1" dirty="0">
                <a:solidFill>
                  <a:srgbClr val="002060"/>
                </a:solidFill>
              </a:rPr>
              <a:t> </a:t>
            </a:r>
            <a:br>
              <a:rPr lang="cs-CZ" b="1" dirty="0">
                <a:solidFill>
                  <a:srgbClr val="002060"/>
                </a:solidFill>
              </a:rPr>
            </a:br>
            <a:endParaRPr lang="cs-CZ" dirty="0"/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D136B1F4-8ACE-4172-9BFB-FFD6121E9B27}"/>
              </a:ext>
            </a:extLst>
          </p:cNvPr>
          <p:cNvSpPr/>
          <p:nvPr/>
        </p:nvSpPr>
        <p:spPr>
          <a:xfrm>
            <a:off x="7030659" y="4931281"/>
            <a:ext cx="35365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Určitě je na co se těšit!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3" name="Obrázek 22">
            <a:extLst>
              <a:ext uri="{FF2B5EF4-FFF2-40B4-BE49-F238E27FC236}">
                <a16:creationId xmlns:a16="http://schemas.microsoft.com/office/drawing/2014/main" id="{55A2CF99-161D-48F6-8AF8-385613A66912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6504" y="4054038"/>
            <a:ext cx="1258035" cy="1248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625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2FF814"/>
            </a:gs>
            <a:gs pos="17000">
              <a:schemeClr val="bg1"/>
            </a:gs>
            <a:gs pos="77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74C4FFDD-6D9B-465C-9573-DA42289C5A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60" y="3315190"/>
            <a:ext cx="1961036" cy="2054445"/>
          </a:xfrm>
          <a:prstGeom prst="rect">
            <a:avLst/>
          </a:prstGeom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C172C107-E0F5-4BC0-BC47-434FBBD00CB4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216945">
            <a:off x="5444753" y="6045701"/>
            <a:ext cx="806651" cy="806651"/>
          </a:xfrm>
          <a:prstGeom prst="rect">
            <a:avLst/>
          </a:prstGeom>
        </p:spPr>
      </p:pic>
      <p:pic>
        <p:nvPicPr>
          <p:cNvPr id="24" name="Obrázek 23">
            <a:extLst>
              <a:ext uri="{FF2B5EF4-FFF2-40B4-BE49-F238E27FC236}">
                <a16:creationId xmlns:a16="http://schemas.microsoft.com/office/drawing/2014/main" id="{055108BC-E6B5-4A21-9CFD-437B835532F0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135583">
            <a:off x="6768452" y="6048522"/>
            <a:ext cx="806651" cy="806651"/>
          </a:xfrm>
          <a:prstGeom prst="rect">
            <a:avLst/>
          </a:prstGeom>
        </p:spPr>
      </p:pic>
      <p:pic>
        <p:nvPicPr>
          <p:cNvPr id="25" name="Obrázek 24">
            <a:extLst>
              <a:ext uri="{FF2B5EF4-FFF2-40B4-BE49-F238E27FC236}">
                <a16:creationId xmlns:a16="http://schemas.microsoft.com/office/drawing/2014/main" id="{B460EC70-C8F2-40A7-9496-EDA34F8A4D4C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062806">
            <a:off x="7946127" y="6039664"/>
            <a:ext cx="806651" cy="806651"/>
          </a:xfrm>
          <a:prstGeom prst="rect">
            <a:avLst/>
          </a:prstGeom>
        </p:spPr>
      </p:pic>
      <p:pic>
        <p:nvPicPr>
          <p:cNvPr id="35" name="Obrázek 34">
            <a:extLst>
              <a:ext uri="{FF2B5EF4-FFF2-40B4-BE49-F238E27FC236}">
                <a16:creationId xmlns:a16="http://schemas.microsoft.com/office/drawing/2014/main" id="{399E83B4-9001-4211-B3A6-9C47C7BE9A01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216945">
            <a:off x="4329741" y="6039663"/>
            <a:ext cx="806651" cy="806651"/>
          </a:xfrm>
          <a:prstGeom prst="rect">
            <a:avLst/>
          </a:prstGeom>
        </p:spPr>
      </p:pic>
      <p:pic>
        <p:nvPicPr>
          <p:cNvPr id="36" name="Obrázek 35">
            <a:extLst>
              <a:ext uri="{FF2B5EF4-FFF2-40B4-BE49-F238E27FC236}">
                <a16:creationId xmlns:a16="http://schemas.microsoft.com/office/drawing/2014/main" id="{82E074F8-6FBC-4ED9-9F29-D081EB6C3998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216945">
            <a:off x="2916502" y="6034055"/>
            <a:ext cx="806651" cy="806651"/>
          </a:xfrm>
          <a:prstGeom prst="rect">
            <a:avLst/>
          </a:prstGeom>
        </p:spPr>
      </p:pic>
      <p:pic>
        <p:nvPicPr>
          <p:cNvPr id="37" name="Obrázek 36">
            <a:extLst>
              <a:ext uri="{FF2B5EF4-FFF2-40B4-BE49-F238E27FC236}">
                <a16:creationId xmlns:a16="http://schemas.microsoft.com/office/drawing/2014/main" id="{53A20F5E-ECDC-40AE-B552-06CD2F201689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062806">
            <a:off x="9204162" y="5992353"/>
            <a:ext cx="806651" cy="806651"/>
          </a:xfrm>
          <a:prstGeom prst="rect">
            <a:avLst/>
          </a:prstGeom>
        </p:spPr>
      </p:pic>
      <p:pic>
        <p:nvPicPr>
          <p:cNvPr id="38" name="Obrázek 37">
            <a:extLst>
              <a:ext uri="{FF2B5EF4-FFF2-40B4-BE49-F238E27FC236}">
                <a16:creationId xmlns:a16="http://schemas.microsoft.com/office/drawing/2014/main" id="{EC2420C8-8A7D-4A9A-8F1E-DFFE3BBB3841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062806">
            <a:off x="10717438" y="5992354"/>
            <a:ext cx="806651" cy="806651"/>
          </a:xfrm>
          <a:prstGeom prst="rect">
            <a:avLst/>
          </a:prstGeom>
        </p:spPr>
      </p:pic>
      <p:pic>
        <p:nvPicPr>
          <p:cNvPr id="39" name="Obrázek 38">
            <a:extLst>
              <a:ext uri="{FF2B5EF4-FFF2-40B4-BE49-F238E27FC236}">
                <a16:creationId xmlns:a16="http://schemas.microsoft.com/office/drawing/2014/main" id="{AA8401F5-C3C6-4FC9-A6C3-7D8E30DE9ABD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062806">
            <a:off x="257694" y="5992355"/>
            <a:ext cx="806651" cy="806651"/>
          </a:xfrm>
          <a:prstGeom prst="rect">
            <a:avLst/>
          </a:prstGeom>
        </p:spPr>
      </p:pic>
      <p:pic>
        <p:nvPicPr>
          <p:cNvPr id="40" name="Obrázek 39">
            <a:extLst>
              <a:ext uri="{FF2B5EF4-FFF2-40B4-BE49-F238E27FC236}">
                <a16:creationId xmlns:a16="http://schemas.microsoft.com/office/drawing/2014/main" id="{ABE62F08-EB78-49E6-8FEE-65DF198483A2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062806">
            <a:off x="1572997" y="5992355"/>
            <a:ext cx="806651" cy="806651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92579CB8-3E30-4969-959C-72A7336557A2}"/>
              </a:ext>
            </a:extLst>
          </p:cNvPr>
          <p:cNvSpPr/>
          <p:nvPr/>
        </p:nvSpPr>
        <p:spPr>
          <a:xfrm>
            <a:off x="4285153" y="343904"/>
            <a:ext cx="75132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rgbClr val="002060"/>
                </a:solidFill>
              </a:rPr>
              <a:t> </a:t>
            </a:r>
            <a:br>
              <a:rPr lang="cs-CZ" b="1" dirty="0">
                <a:solidFill>
                  <a:srgbClr val="002060"/>
                </a:solidFill>
              </a:rPr>
            </a:br>
            <a:endParaRPr lang="cs-CZ" dirty="0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A53346AC-94B8-436E-BC3F-685DCF2C3E6F}"/>
              </a:ext>
            </a:extLst>
          </p:cNvPr>
          <p:cNvSpPr/>
          <p:nvPr/>
        </p:nvSpPr>
        <p:spPr>
          <a:xfrm>
            <a:off x="1816342" y="1944209"/>
            <a:ext cx="1037565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 Vaše děti bude vstup do první třídy úspěšný,</a:t>
            </a:r>
            <a:br>
              <a:rPr lang="cs-CZ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pokud budete vědět, jak má být připraveno.</a:t>
            </a:r>
            <a:endParaRPr lang="cs-CZ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B4A7571D-F124-4BC1-A368-CDBA335A54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2864" y="3429000"/>
            <a:ext cx="1961036" cy="2054445"/>
          </a:xfrm>
          <a:prstGeom prst="rect">
            <a:avLst/>
          </a:prstGeom>
        </p:spPr>
      </p:pic>
      <p:pic>
        <p:nvPicPr>
          <p:cNvPr id="17" name="Obrázek 16">
            <a:extLst>
              <a:ext uri="{FF2B5EF4-FFF2-40B4-BE49-F238E27FC236}">
                <a16:creationId xmlns:a16="http://schemas.microsoft.com/office/drawing/2014/main" id="{42A17BC2-8316-4B69-8481-3810FB1E71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4830" y="3429000"/>
            <a:ext cx="1883172" cy="1972872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8E05CBF4-0410-4178-85C1-9F67EF85A3D0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8343" y="4113233"/>
            <a:ext cx="3052809" cy="1764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531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2FF814"/>
            </a:gs>
            <a:gs pos="17000">
              <a:schemeClr val="bg1"/>
            </a:gs>
            <a:gs pos="77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>
            <a:extLst>
              <a:ext uri="{FF2B5EF4-FFF2-40B4-BE49-F238E27FC236}">
                <a16:creationId xmlns:a16="http://schemas.microsoft.com/office/drawing/2014/main" id="{C86EDFAF-3736-4FC8-AB5B-5EC040FB950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42553" y="-97465"/>
            <a:ext cx="5393759" cy="4616200"/>
          </a:xfrm>
          <a:prstGeom prst="rect">
            <a:avLst/>
          </a:prstGeom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C172C107-E0F5-4BC0-BC47-434FBBD00CB4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216945">
            <a:off x="5444753" y="6045701"/>
            <a:ext cx="806651" cy="806651"/>
          </a:xfrm>
          <a:prstGeom prst="rect">
            <a:avLst/>
          </a:prstGeom>
        </p:spPr>
      </p:pic>
      <p:pic>
        <p:nvPicPr>
          <p:cNvPr id="24" name="Obrázek 23">
            <a:extLst>
              <a:ext uri="{FF2B5EF4-FFF2-40B4-BE49-F238E27FC236}">
                <a16:creationId xmlns:a16="http://schemas.microsoft.com/office/drawing/2014/main" id="{055108BC-E6B5-4A21-9CFD-437B835532F0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135583">
            <a:off x="6768452" y="6048522"/>
            <a:ext cx="806651" cy="806651"/>
          </a:xfrm>
          <a:prstGeom prst="rect">
            <a:avLst/>
          </a:prstGeom>
        </p:spPr>
      </p:pic>
      <p:pic>
        <p:nvPicPr>
          <p:cNvPr id="25" name="Obrázek 24">
            <a:extLst>
              <a:ext uri="{FF2B5EF4-FFF2-40B4-BE49-F238E27FC236}">
                <a16:creationId xmlns:a16="http://schemas.microsoft.com/office/drawing/2014/main" id="{B460EC70-C8F2-40A7-9496-EDA34F8A4D4C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062806">
            <a:off x="7946127" y="6039664"/>
            <a:ext cx="806651" cy="806651"/>
          </a:xfrm>
          <a:prstGeom prst="rect">
            <a:avLst/>
          </a:prstGeom>
        </p:spPr>
      </p:pic>
      <p:pic>
        <p:nvPicPr>
          <p:cNvPr id="35" name="Obrázek 34">
            <a:extLst>
              <a:ext uri="{FF2B5EF4-FFF2-40B4-BE49-F238E27FC236}">
                <a16:creationId xmlns:a16="http://schemas.microsoft.com/office/drawing/2014/main" id="{399E83B4-9001-4211-B3A6-9C47C7BE9A01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216945">
            <a:off x="4329741" y="6039663"/>
            <a:ext cx="806651" cy="806651"/>
          </a:xfrm>
          <a:prstGeom prst="rect">
            <a:avLst/>
          </a:prstGeom>
        </p:spPr>
      </p:pic>
      <p:pic>
        <p:nvPicPr>
          <p:cNvPr id="36" name="Obrázek 35">
            <a:extLst>
              <a:ext uri="{FF2B5EF4-FFF2-40B4-BE49-F238E27FC236}">
                <a16:creationId xmlns:a16="http://schemas.microsoft.com/office/drawing/2014/main" id="{82E074F8-6FBC-4ED9-9F29-D081EB6C3998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216945">
            <a:off x="2916502" y="6034055"/>
            <a:ext cx="806651" cy="806651"/>
          </a:xfrm>
          <a:prstGeom prst="rect">
            <a:avLst/>
          </a:prstGeom>
        </p:spPr>
      </p:pic>
      <p:pic>
        <p:nvPicPr>
          <p:cNvPr id="37" name="Obrázek 36">
            <a:extLst>
              <a:ext uri="{FF2B5EF4-FFF2-40B4-BE49-F238E27FC236}">
                <a16:creationId xmlns:a16="http://schemas.microsoft.com/office/drawing/2014/main" id="{53A20F5E-ECDC-40AE-B552-06CD2F201689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062806">
            <a:off x="9204162" y="5992353"/>
            <a:ext cx="806651" cy="806651"/>
          </a:xfrm>
          <a:prstGeom prst="rect">
            <a:avLst/>
          </a:prstGeom>
        </p:spPr>
      </p:pic>
      <p:pic>
        <p:nvPicPr>
          <p:cNvPr id="38" name="Obrázek 37">
            <a:extLst>
              <a:ext uri="{FF2B5EF4-FFF2-40B4-BE49-F238E27FC236}">
                <a16:creationId xmlns:a16="http://schemas.microsoft.com/office/drawing/2014/main" id="{EC2420C8-8A7D-4A9A-8F1E-DFFE3BBB3841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062806">
            <a:off x="10717438" y="5992354"/>
            <a:ext cx="806651" cy="806651"/>
          </a:xfrm>
          <a:prstGeom prst="rect">
            <a:avLst/>
          </a:prstGeom>
        </p:spPr>
      </p:pic>
      <p:pic>
        <p:nvPicPr>
          <p:cNvPr id="39" name="Obrázek 38">
            <a:extLst>
              <a:ext uri="{FF2B5EF4-FFF2-40B4-BE49-F238E27FC236}">
                <a16:creationId xmlns:a16="http://schemas.microsoft.com/office/drawing/2014/main" id="{AA8401F5-C3C6-4FC9-A6C3-7D8E30DE9ABD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062806">
            <a:off x="257694" y="5992355"/>
            <a:ext cx="806651" cy="806651"/>
          </a:xfrm>
          <a:prstGeom prst="rect">
            <a:avLst/>
          </a:prstGeom>
        </p:spPr>
      </p:pic>
      <p:pic>
        <p:nvPicPr>
          <p:cNvPr id="40" name="Obrázek 39">
            <a:extLst>
              <a:ext uri="{FF2B5EF4-FFF2-40B4-BE49-F238E27FC236}">
                <a16:creationId xmlns:a16="http://schemas.microsoft.com/office/drawing/2014/main" id="{ABE62F08-EB78-49E6-8FEE-65DF198483A2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062806">
            <a:off x="1572997" y="5992355"/>
            <a:ext cx="806651" cy="806651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92579CB8-3E30-4969-959C-72A7336557A2}"/>
              </a:ext>
            </a:extLst>
          </p:cNvPr>
          <p:cNvSpPr/>
          <p:nvPr/>
        </p:nvSpPr>
        <p:spPr>
          <a:xfrm>
            <a:off x="4285153" y="343904"/>
            <a:ext cx="75132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rgbClr val="002060"/>
                </a:solidFill>
              </a:rPr>
              <a:t> </a:t>
            </a:r>
            <a:br>
              <a:rPr lang="cs-CZ" b="1" dirty="0">
                <a:solidFill>
                  <a:srgbClr val="002060"/>
                </a:solidFill>
              </a:rPr>
            </a:br>
            <a:endParaRPr lang="cs-CZ" dirty="0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8D2EC7EC-0A0D-4410-A615-2D1F1E8DDA43}"/>
              </a:ext>
            </a:extLst>
          </p:cNvPr>
          <p:cNvSpPr/>
          <p:nvPr/>
        </p:nvSpPr>
        <p:spPr>
          <a:xfrm>
            <a:off x="4365975" y="203636"/>
            <a:ext cx="73083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ŘEČ A VYJADŘOVACÍ SCHOPNOSTI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C235FAAF-13DF-4C82-ADAF-4202FBBFC3A4}"/>
              </a:ext>
            </a:extLst>
          </p:cNvPr>
          <p:cNvSpPr/>
          <p:nvPr/>
        </p:nvSpPr>
        <p:spPr>
          <a:xfrm>
            <a:off x="3750796" y="1026447"/>
            <a:ext cx="875042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správně vyslovuje všechny hlásky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zná jednoduché básničky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rozšiřuje si slovní zásobu povídáním </a:t>
            </a:r>
          </a:p>
          <a:p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o okolním světě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poslouchá pozorně a v klidu vyprávění </a:t>
            </a:r>
          </a:p>
          <a:p>
            <a:pPr marL="361950" lvl="0" indent="-361950"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správně odpovídá na otázky</a:t>
            </a:r>
          </a:p>
          <a:p>
            <a:pPr marL="361950" lvl="0" indent="-361950"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sluchem pozná první a poslední hlásku ve slově, např.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kol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  <a:p>
            <a:pPr marL="361950" lvl="0" indent="-361950"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zná svoje jméno a příjmení</a:t>
            </a:r>
          </a:p>
          <a:p>
            <a:pPr marL="361950" lvl="0" indent="-361950"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ví, jak se jmenují rodiče</a:t>
            </a:r>
          </a:p>
          <a:p>
            <a:pPr marL="361950" lvl="0" indent="-361950"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pozdraví, poprosí, poděkuje</a:t>
            </a:r>
          </a:p>
          <a:p>
            <a:pPr marL="361950" lvl="0" indent="-361950"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ví, kde bydlí</a:t>
            </a:r>
          </a:p>
        </p:txBody>
      </p:sp>
      <p:pic>
        <p:nvPicPr>
          <p:cNvPr id="18" name="Obrázek 17">
            <a:extLst>
              <a:ext uri="{FF2B5EF4-FFF2-40B4-BE49-F238E27FC236}">
                <a16:creationId xmlns:a16="http://schemas.microsoft.com/office/drawing/2014/main" id="{4EAD2FD7-2570-4675-8092-9177B178B0FC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6811" y="3538806"/>
            <a:ext cx="1477511" cy="1830829"/>
          </a:xfrm>
          <a:prstGeom prst="rect">
            <a:avLst/>
          </a:prstGeom>
        </p:spPr>
      </p:pic>
      <p:pic>
        <p:nvPicPr>
          <p:cNvPr id="13" name="Obrázek 12">
            <a:extLst>
              <a:ext uri="{FF2B5EF4-FFF2-40B4-BE49-F238E27FC236}">
                <a16:creationId xmlns:a16="http://schemas.microsoft.com/office/drawing/2014/main" id="{D638A4AD-5AEE-4625-9CDB-21A950277B42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8733" y="990235"/>
            <a:ext cx="1902296" cy="1902296"/>
          </a:xfrm>
          <a:prstGeom prst="rect">
            <a:avLst/>
          </a:prstGeom>
        </p:spPr>
      </p:pic>
      <p:pic>
        <p:nvPicPr>
          <p:cNvPr id="26" name="Obrázek 25">
            <a:extLst>
              <a:ext uri="{FF2B5EF4-FFF2-40B4-BE49-F238E27FC236}">
                <a16:creationId xmlns:a16="http://schemas.microsoft.com/office/drawing/2014/main" id="{85D6C4FE-6365-4F18-AFA3-1A52CF679950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065" y="1617037"/>
            <a:ext cx="1659025" cy="165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0214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2FF814"/>
            </a:gs>
            <a:gs pos="17000">
              <a:schemeClr val="bg1"/>
            </a:gs>
            <a:gs pos="77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C172C107-E0F5-4BC0-BC47-434FBBD00CB4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216945">
            <a:off x="5444753" y="6045701"/>
            <a:ext cx="806651" cy="806651"/>
          </a:xfrm>
          <a:prstGeom prst="rect">
            <a:avLst/>
          </a:prstGeom>
        </p:spPr>
      </p:pic>
      <p:pic>
        <p:nvPicPr>
          <p:cNvPr id="24" name="Obrázek 23">
            <a:extLst>
              <a:ext uri="{FF2B5EF4-FFF2-40B4-BE49-F238E27FC236}">
                <a16:creationId xmlns:a16="http://schemas.microsoft.com/office/drawing/2014/main" id="{055108BC-E6B5-4A21-9CFD-437B835532F0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135583">
            <a:off x="6768452" y="6048522"/>
            <a:ext cx="806651" cy="806651"/>
          </a:xfrm>
          <a:prstGeom prst="rect">
            <a:avLst/>
          </a:prstGeom>
        </p:spPr>
      </p:pic>
      <p:pic>
        <p:nvPicPr>
          <p:cNvPr id="25" name="Obrázek 24">
            <a:extLst>
              <a:ext uri="{FF2B5EF4-FFF2-40B4-BE49-F238E27FC236}">
                <a16:creationId xmlns:a16="http://schemas.microsoft.com/office/drawing/2014/main" id="{B460EC70-C8F2-40A7-9496-EDA34F8A4D4C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062806">
            <a:off x="7946127" y="6039664"/>
            <a:ext cx="806651" cy="806651"/>
          </a:xfrm>
          <a:prstGeom prst="rect">
            <a:avLst/>
          </a:prstGeom>
        </p:spPr>
      </p:pic>
      <p:pic>
        <p:nvPicPr>
          <p:cNvPr id="35" name="Obrázek 34">
            <a:extLst>
              <a:ext uri="{FF2B5EF4-FFF2-40B4-BE49-F238E27FC236}">
                <a16:creationId xmlns:a16="http://schemas.microsoft.com/office/drawing/2014/main" id="{399E83B4-9001-4211-B3A6-9C47C7BE9A01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216945">
            <a:off x="4329741" y="6039663"/>
            <a:ext cx="806651" cy="806651"/>
          </a:xfrm>
          <a:prstGeom prst="rect">
            <a:avLst/>
          </a:prstGeom>
        </p:spPr>
      </p:pic>
      <p:pic>
        <p:nvPicPr>
          <p:cNvPr id="36" name="Obrázek 35">
            <a:extLst>
              <a:ext uri="{FF2B5EF4-FFF2-40B4-BE49-F238E27FC236}">
                <a16:creationId xmlns:a16="http://schemas.microsoft.com/office/drawing/2014/main" id="{82E074F8-6FBC-4ED9-9F29-D081EB6C3998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216945">
            <a:off x="2916502" y="6034055"/>
            <a:ext cx="806651" cy="806651"/>
          </a:xfrm>
          <a:prstGeom prst="rect">
            <a:avLst/>
          </a:prstGeom>
        </p:spPr>
      </p:pic>
      <p:pic>
        <p:nvPicPr>
          <p:cNvPr id="37" name="Obrázek 36">
            <a:extLst>
              <a:ext uri="{FF2B5EF4-FFF2-40B4-BE49-F238E27FC236}">
                <a16:creationId xmlns:a16="http://schemas.microsoft.com/office/drawing/2014/main" id="{53A20F5E-ECDC-40AE-B552-06CD2F201689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062806">
            <a:off x="9204162" y="5992353"/>
            <a:ext cx="806651" cy="806651"/>
          </a:xfrm>
          <a:prstGeom prst="rect">
            <a:avLst/>
          </a:prstGeom>
        </p:spPr>
      </p:pic>
      <p:pic>
        <p:nvPicPr>
          <p:cNvPr id="38" name="Obrázek 37">
            <a:extLst>
              <a:ext uri="{FF2B5EF4-FFF2-40B4-BE49-F238E27FC236}">
                <a16:creationId xmlns:a16="http://schemas.microsoft.com/office/drawing/2014/main" id="{EC2420C8-8A7D-4A9A-8F1E-DFFE3BBB3841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062806">
            <a:off x="10717438" y="5992354"/>
            <a:ext cx="806651" cy="806651"/>
          </a:xfrm>
          <a:prstGeom prst="rect">
            <a:avLst/>
          </a:prstGeom>
        </p:spPr>
      </p:pic>
      <p:pic>
        <p:nvPicPr>
          <p:cNvPr id="39" name="Obrázek 38">
            <a:extLst>
              <a:ext uri="{FF2B5EF4-FFF2-40B4-BE49-F238E27FC236}">
                <a16:creationId xmlns:a16="http://schemas.microsoft.com/office/drawing/2014/main" id="{AA8401F5-C3C6-4FC9-A6C3-7D8E30DE9ABD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062806">
            <a:off x="257694" y="5992355"/>
            <a:ext cx="806651" cy="806651"/>
          </a:xfrm>
          <a:prstGeom prst="rect">
            <a:avLst/>
          </a:prstGeom>
        </p:spPr>
      </p:pic>
      <p:pic>
        <p:nvPicPr>
          <p:cNvPr id="40" name="Obrázek 39">
            <a:extLst>
              <a:ext uri="{FF2B5EF4-FFF2-40B4-BE49-F238E27FC236}">
                <a16:creationId xmlns:a16="http://schemas.microsoft.com/office/drawing/2014/main" id="{ABE62F08-EB78-49E6-8FEE-65DF198483A2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062806">
            <a:off x="1572997" y="5992355"/>
            <a:ext cx="806651" cy="806651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92579CB8-3E30-4969-959C-72A7336557A2}"/>
              </a:ext>
            </a:extLst>
          </p:cNvPr>
          <p:cNvSpPr/>
          <p:nvPr/>
        </p:nvSpPr>
        <p:spPr>
          <a:xfrm>
            <a:off x="4285153" y="343904"/>
            <a:ext cx="75132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rgbClr val="002060"/>
                </a:solidFill>
              </a:rPr>
              <a:t> </a:t>
            </a:r>
            <a:br>
              <a:rPr lang="cs-CZ" b="1" dirty="0">
                <a:solidFill>
                  <a:srgbClr val="002060"/>
                </a:solidFill>
              </a:rPr>
            </a:br>
            <a:endParaRPr lang="cs-CZ" dirty="0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AD6E0366-F7DE-48DF-B562-E889B5CAFDF0}"/>
              </a:ext>
            </a:extLst>
          </p:cNvPr>
          <p:cNvSpPr/>
          <p:nvPr/>
        </p:nvSpPr>
        <p:spPr>
          <a:xfrm>
            <a:off x="807611" y="1527627"/>
            <a:ext cx="922415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napočítá do 5, určí počet, porovnává více – méně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pozná geometrické tvary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rozezná barvy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vydrží se soustředit nad zadaným úkolem 10 až 15 minut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podle pokynů pracuje samostatně, i ve skupině dětí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dokončí započatou práci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rozumí pojmům vpravo – vlevo, nahoře – dole, vpředu – vzadu, pod – nad, uprostřed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správně drží tužku mezi palcem a ukazováčkem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dovede kreslit tužkou a pastelkami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zvládá vystřihnout jednoduché tvary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8042FD1B-0ADE-4FD7-9896-8AD21797D8B3}"/>
              </a:ext>
            </a:extLst>
          </p:cNvPr>
          <p:cNvSpPr txBox="1"/>
          <p:nvPr/>
        </p:nvSpPr>
        <p:spPr>
          <a:xfrm>
            <a:off x="1214578" y="914626"/>
            <a:ext cx="817633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PAMĚŤ, SOUSTŘEDĚNÍ, GRAFICKÝ PROJEV</a:t>
            </a:r>
            <a:endParaRPr lang="cs-CZ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F5E7D849-EDC2-45C5-98F9-9250D4376B5A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1111" y="2991021"/>
            <a:ext cx="2412187" cy="2851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58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2FF814"/>
            </a:gs>
            <a:gs pos="17000">
              <a:schemeClr val="bg1"/>
            </a:gs>
            <a:gs pos="77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Obrázek 25">
            <a:extLst>
              <a:ext uri="{FF2B5EF4-FFF2-40B4-BE49-F238E27FC236}">
                <a16:creationId xmlns:a16="http://schemas.microsoft.com/office/drawing/2014/main" id="{C056A47D-D3AB-4CC3-BC21-16CB4634E1FF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2140" y="3815174"/>
            <a:ext cx="819324" cy="887355"/>
          </a:xfrm>
          <a:prstGeom prst="rect">
            <a:avLst/>
          </a:prstGeom>
        </p:spPr>
      </p:pic>
      <p:pic>
        <p:nvPicPr>
          <p:cNvPr id="23" name="Obrázek 22">
            <a:extLst>
              <a:ext uri="{FF2B5EF4-FFF2-40B4-BE49-F238E27FC236}">
                <a16:creationId xmlns:a16="http://schemas.microsoft.com/office/drawing/2014/main" id="{78D5E956-B894-42E1-9EAD-8B31B27F7215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4615" y="3709760"/>
            <a:ext cx="921305" cy="997803"/>
          </a:xfrm>
          <a:prstGeom prst="rect">
            <a:avLst/>
          </a:prstGeom>
        </p:spPr>
      </p:pic>
      <p:pic>
        <p:nvPicPr>
          <p:cNvPr id="22" name="Obrázek 21">
            <a:extLst>
              <a:ext uri="{FF2B5EF4-FFF2-40B4-BE49-F238E27FC236}">
                <a16:creationId xmlns:a16="http://schemas.microsoft.com/office/drawing/2014/main" id="{60DA4AF4-3D65-4D57-BF36-037CAB4450DC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1788" y="3502553"/>
            <a:ext cx="1168264" cy="1265268"/>
          </a:xfrm>
          <a:prstGeom prst="rect">
            <a:avLst/>
          </a:prstGeom>
        </p:spPr>
      </p:pic>
      <p:pic>
        <p:nvPicPr>
          <p:cNvPr id="21" name="Obrázek 20">
            <a:extLst>
              <a:ext uri="{FF2B5EF4-FFF2-40B4-BE49-F238E27FC236}">
                <a16:creationId xmlns:a16="http://schemas.microsoft.com/office/drawing/2014/main" id="{84BA15DE-7261-4E41-B1AB-BCAE85EAFB8F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2225" y="3285950"/>
            <a:ext cx="1473466" cy="1595812"/>
          </a:xfrm>
          <a:prstGeom prst="rect">
            <a:avLst/>
          </a:prstGeom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C172C107-E0F5-4BC0-BC47-434FBBD00CB4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216945">
            <a:off x="5444753" y="6045701"/>
            <a:ext cx="806651" cy="806651"/>
          </a:xfrm>
          <a:prstGeom prst="rect">
            <a:avLst/>
          </a:prstGeom>
        </p:spPr>
      </p:pic>
      <p:pic>
        <p:nvPicPr>
          <p:cNvPr id="24" name="Obrázek 23">
            <a:extLst>
              <a:ext uri="{FF2B5EF4-FFF2-40B4-BE49-F238E27FC236}">
                <a16:creationId xmlns:a16="http://schemas.microsoft.com/office/drawing/2014/main" id="{055108BC-E6B5-4A21-9CFD-437B835532F0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135583">
            <a:off x="6768452" y="6048522"/>
            <a:ext cx="806651" cy="806651"/>
          </a:xfrm>
          <a:prstGeom prst="rect">
            <a:avLst/>
          </a:prstGeom>
        </p:spPr>
      </p:pic>
      <p:pic>
        <p:nvPicPr>
          <p:cNvPr id="25" name="Obrázek 24">
            <a:extLst>
              <a:ext uri="{FF2B5EF4-FFF2-40B4-BE49-F238E27FC236}">
                <a16:creationId xmlns:a16="http://schemas.microsoft.com/office/drawing/2014/main" id="{B460EC70-C8F2-40A7-9496-EDA34F8A4D4C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062806">
            <a:off x="7946127" y="6039664"/>
            <a:ext cx="806651" cy="806651"/>
          </a:xfrm>
          <a:prstGeom prst="rect">
            <a:avLst/>
          </a:prstGeom>
        </p:spPr>
      </p:pic>
      <p:pic>
        <p:nvPicPr>
          <p:cNvPr id="35" name="Obrázek 34">
            <a:extLst>
              <a:ext uri="{FF2B5EF4-FFF2-40B4-BE49-F238E27FC236}">
                <a16:creationId xmlns:a16="http://schemas.microsoft.com/office/drawing/2014/main" id="{399E83B4-9001-4211-B3A6-9C47C7BE9A01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216945">
            <a:off x="4329741" y="6039663"/>
            <a:ext cx="806651" cy="806651"/>
          </a:xfrm>
          <a:prstGeom prst="rect">
            <a:avLst/>
          </a:prstGeom>
        </p:spPr>
      </p:pic>
      <p:pic>
        <p:nvPicPr>
          <p:cNvPr id="36" name="Obrázek 35">
            <a:extLst>
              <a:ext uri="{FF2B5EF4-FFF2-40B4-BE49-F238E27FC236}">
                <a16:creationId xmlns:a16="http://schemas.microsoft.com/office/drawing/2014/main" id="{82E074F8-6FBC-4ED9-9F29-D081EB6C3998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216945">
            <a:off x="2916502" y="6034055"/>
            <a:ext cx="806651" cy="806651"/>
          </a:xfrm>
          <a:prstGeom prst="rect">
            <a:avLst/>
          </a:prstGeom>
        </p:spPr>
      </p:pic>
      <p:pic>
        <p:nvPicPr>
          <p:cNvPr id="37" name="Obrázek 36">
            <a:extLst>
              <a:ext uri="{FF2B5EF4-FFF2-40B4-BE49-F238E27FC236}">
                <a16:creationId xmlns:a16="http://schemas.microsoft.com/office/drawing/2014/main" id="{53A20F5E-ECDC-40AE-B552-06CD2F201689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062806">
            <a:off x="9204162" y="5992353"/>
            <a:ext cx="806651" cy="806651"/>
          </a:xfrm>
          <a:prstGeom prst="rect">
            <a:avLst/>
          </a:prstGeom>
        </p:spPr>
      </p:pic>
      <p:pic>
        <p:nvPicPr>
          <p:cNvPr id="38" name="Obrázek 37">
            <a:extLst>
              <a:ext uri="{FF2B5EF4-FFF2-40B4-BE49-F238E27FC236}">
                <a16:creationId xmlns:a16="http://schemas.microsoft.com/office/drawing/2014/main" id="{EC2420C8-8A7D-4A9A-8F1E-DFFE3BBB3841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062806">
            <a:off x="10717438" y="5992354"/>
            <a:ext cx="806651" cy="806651"/>
          </a:xfrm>
          <a:prstGeom prst="rect">
            <a:avLst/>
          </a:prstGeom>
        </p:spPr>
      </p:pic>
      <p:pic>
        <p:nvPicPr>
          <p:cNvPr id="39" name="Obrázek 38">
            <a:extLst>
              <a:ext uri="{FF2B5EF4-FFF2-40B4-BE49-F238E27FC236}">
                <a16:creationId xmlns:a16="http://schemas.microsoft.com/office/drawing/2014/main" id="{AA8401F5-C3C6-4FC9-A6C3-7D8E30DE9ABD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062806">
            <a:off x="257694" y="5992355"/>
            <a:ext cx="806651" cy="806651"/>
          </a:xfrm>
          <a:prstGeom prst="rect">
            <a:avLst/>
          </a:prstGeom>
        </p:spPr>
      </p:pic>
      <p:pic>
        <p:nvPicPr>
          <p:cNvPr id="40" name="Obrázek 39">
            <a:extLst>
              <a:ext uri="{FF2B5EF4-FFF2-40B4-BE49-F238E27FC236}">
                <a16:creationId xmlns:a16="http://schemas.microsoft.com/office/drawing/2014/main" id="{ABE62F08-EB78-49E6-8FEE-65DF198483A2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062806">
            <a:off x="1572997" y="5992355"/>
            <a:ext cx="806651" cy="806651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92579CB8-3E30-4969-959C-72A7336557A2}"/>
              </a:ext>
            </a:extLst>
          </p:cNvPr>
          <p:cNvSpPr/>
          <p:nvPr/>
        </p:nvSpPr>
        <p:spPr>
          <a:xfrm>
            <a:off x="4285153" y="343904"/>
            <a:ext cx="75132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rgbClr val="002060"/>
                </a:solidFill>
              </a:rPr>
              <a:t> </a:t>
            </a:r>
            <a:br>
              <a:rPr lang="cs-CZ" b="1" dirty="0">
                <a:solidFill>
                  <a:srgbClr val="002060"/>
                </a:solidFill>
              </a:rPr>
            </a:br>
            <a:endParaRPr lang="cs-CZ" dirty="0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58AA1849-1AC6-48B8-A349-227B513408FB}"/>
              </a:ext>
            </a:extLst>
          </p:cNvPr>
          <p:cNvSpPr/>
          <p:nvPr/>
        </p:nvSpPr>
        <p:spPr>
          <a:xfrm>
            <a:off x="573058" y="1130120"/>
            <a:ext cx="975167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umí se samostatně obléknout a převléknout tak rychle, </a:t>
            </a:r>
            <a:b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aby nikdo z kamarádů nemusel čekat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umí na tkaničce udělat mašličku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umí uklidit knížky, pastelky a hračky tam, kam patří</a:t>
            </a:r>
          </a:p>
          <a:p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udržuje si pořádek, dodržuje hygienu</a:t>
            </a:r>
          </a:p>
          <a:p>
            <a:pPr marL="361950" lvl="0" indent="-361950"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vyká dospělým, neskáče do řeči</a:t>
            </a:r>
          </a:p>
          <a:p>
            <a:pPr marL="361950" lvl="0" indent="-361950"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umí počkat, až na něj dojde řada</a:t>
            </a:r>
          </a:p>
          <a:p>
            <a:pPr marL="361950" lvl="0" indent="-361950"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umí jíst příborem</a:t>
            </a:r>
          </a:p>
          <a:p>
            <a:pPr marL="361950" lvl="0" indent="-361950"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dodržuje nastavený denní režim</a:t>
            </a:r>
          </a:p>
          <a:p>
            <a:pPr marL="361950" lvl="0" indent="-361950"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respektuje pravidla a učí se </a:t>
            </a:r>
            <a:b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zvládnout neúspěch bez křiku a pláče</a:t>
            </a:r>
          </a:p>
          <a:p>
            <a:pPr lvl="0"/>
            <a:br>
              <a:rPr lang="cs-CZ" b="1" dirty="0">
                <a:solidFill>
                  <a:srgbClr val="002060"/>
                </a:solidFill>
                <a:latin typeface="Segoe Script" panose="030B0504020000000003" pitchFamily="66" charset="0"/>
              </a:rPr>
            </a:br>
            <a:endParaRPr lang="cs-CZ" b="1" dirty="0">
              <a:solidFill>
                <a:srgbClr val="002060"/>
              </a:solidFill>
              <a:latin typeface="Segoe Script" panose="030B0504020000000003" pitchFamily="66" charset="0"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B88BBE90-F9B8-4B66-8D84-6D72E3780168}"/>
              </a:ext>
            </a:extLst>
          </p:cNvPr>
          <p:cNvSpPr txBox="1"/>
          <p:nvPr/>
        </p:nvSpPr>
        <p:spPr>
          <a:xfrm>
            <a:off x="1000997" y="422930"/>
            <a:ext cx="8575829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EMOCIONÁLNÍ A SOCIÁLNÍ VYSPĚLOST</a:t>
            </a:r>
            <a:endParaRPr lang="cs-CZ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F76E6440-6F30-48C5-BAF6-524B20DDF515}"/>
              </a:ext>
            </a:extLst>
          </p:cNvPr>
          <p:cNvSpPr txBox="1"/>
          <p:nvPr/>
        </p:nvSpPr>
        <p:spPr>
          <a:xfrm>
            <a:off x="862431" y="5425620"/>
            <a:ext cx="102583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Hraje jednoduché hry – domino, pexeso, Člověče, nezlob se, skládá stavebnice a puzzle.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A3B6AFF3-BA80-4E80-9874-576162C8A52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3238" y="2999735"/>
            <a:ext cx="211074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4698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2FF814"/>
            </a:gs>
            <a:gs pos="17000">
              <a:schemeClr val="bg1"/>
            </a:gs>
            <a:gs pos="77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C172C107-E0F5-4BC0-BC47-434FBBD00CB4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216945">
            <a:off x="5444753" y="6045701"/>
            <a:ext cx="806651" cy="806651"/>
          </a:xfrm>
          <a:prstGeom prst="rect">
            <a:avLst/>
          </a:prstGeom>
        </p:spPr>
      </p:pic>
      <p:pic>
        <p:nvPicPr>
          <p:cNvPr id="24" name="Obrázek 23">
            <a:extLst>
              <a:ext uri="{FF2B5EF4-FFF2-40B4-BE49-F238E27FC236}">
                <a16:creationId xmlns:a16="http://schemas.microsoft.com/office/drawing/2014/main" id="{055108BC-E6B5-4A21-9CFD-437B835532F0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135583">
            <a:off x="6768452" y="6048522"/>
            <a:ext cx="806651" cy="806651"/>
          </a:xfrm>
          <a:prstGeom prst="rect">
            <a:avLst/>
          </a:prstGeom>
        </p:spPr>
      </p:pic>
      <p:pic>
        <p:nvPicPr>
          <p:cNvPr id="25" name="Obrázek 24">
            <a:extLst>
              <a:ext uri="{FF2B5EF4-FFF2-40B4-BE49-F238E27FC236}">
                <a16:creationId xmlns:a16="http://schemas.microsoft.com/office/drawing/2014/main" id="{B460EC70-C8F2-40A7-9496-EDA34F8A4D4C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062806">
            <a:off x="7946127" y="6039664"/>
            <a:ext cx="806651" cy="806651"/>
          </a:xfrm>
          <a:prstGeom prst="rect">
            <a:avLst/>
          </a:prstGeom>
        </p:spPr>
      </p:pic>
      <p:pic>
        <p:nvPicPr>
          <p:cNvPr id="35" name="Obrázek 34">
            <a:extLst>
              <a:ext uri="{FF2B5EF4-FFF2-40B4-BE49-F238E27FC236}">
                <a16:creationId xmlns:a16="http://schemas.microsoft.com/office/drawing/2014/main" id="{399E83B4-9001-4211-B3A6-9C47C7BE9A01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216945">
            <a:off x="4329741" y="6039663"/>
            <a:ext cx="806651" cy="806651"/>
          </a:xfrm>
          <a:prstGeom prst="rect">
            <a:avLst/>
          </a:prstGeom>
        </p:spPr>
      </p:pic>
      <p:pic>
        <p:nvPicPr>
          <p:cNvPr id="36" name="Obrázek 35">
            <a:extLst>
              <a:ext uri="{FF2B5EF4-FFF2-40B4-BE49-F238E27FC236}">
                <a16:creationId xmlns:a16="http://schemas.microsoft.com/office/drawing/2014/main" id="{82E074F8-6FBC-4ED9-9F29-D081EB6C3998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216945">
            <a:off x="2916502" y="6034055"/>
            <a:ext cx="806651" cy="806651"/>
          </a:xfrm>
          <a:prstGeom prst="rect">
            <a:avLst/>
          </a:prstGeom>
        </p:spPr>
      </p:pic>
      <p:pic>
        <p:nvPicPr>
          <p:cNvPr id="37" name="Obrázek 36">
            <a:extLst>
              <a:ext uri="{FF2B5EF4-FFF2-40B4-BE49-F238E27FC236}">
                <a16:creationId xmlns:a16="http://schemas.microsoft.com/office/drawing/2014/main" id="{53A20F5E-ECDC-40AE-B552-06CD2F201689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062806">
            <a:off x="9204162" y="5992353"/>
            <a:ext cx="806651" cy="806651"/>
          </a:xfrm>
          <a:prstGeom prst="rect">
            <a:avLst/>
          </a:prstGeom>
        </p:spPr>
      </p:pic>
      <p:pic>
        <p:nvPicPr>
          <p:cNvPr id="38" name="Obrázek 37">
            <a:extLst>
              <a:ext uri="{FF2B5EF4-FFF2-40B4-BE49-F238E27FC236}">
                <a16:creationId xmlns:a16="http://schemas.microsoft.com/office/drawing/2014/main" id="{EC2420C8-8A7D-4A9A-8F1E-DFFE3BBB3841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062806">
            <a:off x="10717438" y="5992354"/>
            <a:ext cx="806651" cy="806651"/>
          </a:xfrm>
          <a:prstGeom prst="rect">
            <a:avLst/>
          </a:prstGeom>
        </p:spPr>
      </p:pic>
      <p:pic>
        <p:nvPicPr>
          <p:cNvPr id="39" name="Obrázek 38">
            <a:extLst>
              <a:ext uri="{FF2B5EF4-FFF2-40B4-BE49-F238E27FC236}">
                <a16:creationId xmlns:a16="http://schemas.microsoft.com/office/drawing/2014/main" id="{AA8401F5-C3C6-4FC9-A6C3-7D8E30DE9ABD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062806">
            <a:off x="257694" y="5992355"/>
            <a:ext cx="806651" cy="806651"/>
          </a:xfrm>
          <a:prstGeom prst="rect">
            <a:avLst/>
          </a:prstGeom>
        </p:spPr>
      </p:pic>
      <p:pic>
        <p:nvPicPr>
          <p:cNvPr id="40" name="Obrázek 39">
            <a:extLst>
              <a:ext uri="{FF2B5EF4-FFF2-40B4-BE49-F238E27FC236}">
                <a16:creationId xmlns:a16="http://schemas.microsoft.com/office/drawing/2014/main" id="{ABE62F08-EB78-49E6-8FEE-65DF198483A2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062806">
            <a:off x="1572997" y="5992355"/>
            <a:ext cx="806651" cy="806651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92579CB8-3E30-4969-959C-72A7336557A2}"/>
              </a:ext>
            </a:extLst>
          </p:cNvPr>
          <p:cNvSpPr/>
          <p:nvPr/>
        </p:nvSpPr>
        <p:spPr>
          <a:xfrm>
            <a:off x="4285153" y="343904"/>
            <a:ext cx="75132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rgbClr val="002060"/>
                </a:solidFill>
              </a:rPr>
              <a:t> </a:t>
            </a:r>
            <a:br>
              <a:rPr lang="cs-CZ" b="1" dirty="0">
                <a:solidFill>
                  <a:srgbClr val="002060"/>
                </a:solidFill>
              </a:rPr>
            </a:br>
            <a:endParaRPr lang="cs-CZ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7447AADA-5B32-42BC-A476-5A9825F62B79}"/>
              </a:ext>
            </a:extLst>
          </p:cNvPr>
          <p:cNvSpPr txBox="1"/>
          <p:nvPr/>
        </p:nvSpPr>
        <p:spPr>
          <a:xfrm>
            <a:off x="327192" y="318279"/>
            <a:ext cx="1168301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 BUDE POTŘEBA ZAKOUPIT</a:t>
            </a:r>
            <a:endParaRPr lang="cs-CZ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21A66DB3-10E3-4063-BDDE-CFFCA0E957E9}"/>
              </a:ext>
            </a:extLst>
          </p:cNvPr>
          <p:cNvSpPr/>
          <p:nvPr/>
        </p:nvSpPr>
        <p:spPr>
          <a:xfrm>
            <a:off x="72699" y="841912"/>
            <a:ext cx="6096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aktovka na záda, pouzdro, 2 tužky č. 2 – nejlépe trojhranné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ořezávátko se zásobníkem, guma, pastelky 12 ks – nejlépe trojhranné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zásobník na číslice a písmena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deníček č. 644 na vzkazy pro rodiče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velké desky na pracovní sešity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kroužkový pořadač a průhledné zakládací obaly - 20 ks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zástěrka nebo starší tričko do VV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ubrus na lavici (velikost asi 60 x 50 cm), hadřík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vodové barvy (doporučujeme KOH-I-NOOR)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pevný větší kelímek na vodu, štětec kulatý a plochý (č. 8, č. 12)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plastelína, modelovací podložka z umělé hmoty A3, voskové pastelky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9260C593-5E88-4B9F-83EE-D168B2B8DBF9}"/>
              </a:ext>
            </a:extLst>
          </p:cNvPr>
          <p:cNvSpPr txBox="1"/>
          <p:nvPr/>
        </p:nvSpPr>
        <p:spPr>
          <a:xfrm>
            <a:off x="6131820" y="864481"/>
            <a:ext cx="584278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nůžky s kulatými hroty, barevné papíry měkké (nelepící)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velké tyčinkové lepidlo KORES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cvičební úbor – tričko, tepláková souprava, sportovní obuv se světlou podrážkou + látkový pytlík k uložení do skříňky</a:t>
            </a:r>
          </a:p>
          <a:p>
            <a:pPr marL="360363" lvl="0" indent="-360363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oblečení na hřiště dle počasí + venkovní sportovní obuv</a:t>
            </a:r>
          </a:p>
          <a:p>
            <a:pPr marL="360363" lvl="0" indent="-360363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přezůvky s pevnou patou</a:t>
            </a:r>
          </a:p>
          <a:p>
            <a:pPr marL="360363" lvl="0" indent="-360363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krabička papírových kapesníků</a:t>
            </a:r>
          </a:p>
          <a:p>
            <a:pPr marL="360363" lvl="0" indent="-360363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1x XXL role papírových utěrek</a:t>
            </a:r>
          </a:p>
          <a:p>
            <a:pPr marL="360363" lvl="0" indent="-360363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krabička na svačinu, láhev na pití</a:t>
            </a:r>
          </a:p>
          <a:p>
            <a:pPr marL="360363" lvl="0" indent="-360363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ubrousek na lavici na svačinu</a:t>
            </a:r>
          </a:p>
          <a:p>
            <a:pPr marL="360363" lvl="0" indent="-360363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zámek na šatní skříňku a 2 klíče se jmenovkou dítěte</a:t>
            </a:r>
          </a:p>
        </p:txBody>
      </p:sp>
    </p:spTree>
    <p:extLst>
      <p:ext uri="{BB962C8B-B14F-4D97-AF65-F5344CB8AC3E}">
        <p14:creationId xmlns:p14="http://schemas.microsoft.com/office/powerpoint/2010/main" val="42467805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2FF814"/>
            </a:gs>
            <a:gs pos="17000">
              <a:schemeClr val="bg1"/>
            </a:gs>
            <a:gs pos="77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C172C107-E0F5-4BC0-BC47-434FBBD00CB4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216945">
            <a:off x="5444753" y="6045701"/>
            <a:ext cx="806651" cy="806651"/>
          </a:xfrm>
          <a:prstGeom prst="rect">
            <a:avLst/>
          </a:prstGeom>
        </p:spPr>
      </p:pic>
      <p:pic>
        <p:nvPicPr>
          <p:cNvPr id="24" name="Obrázek 23">
            <a:extLst>
              <a:ext uri="{FF2B5EF4-FFF2-40B4-BE49-F238E27FC236}">
                <a16:creationId xmlns:a16="http://schemas.microsoft.com/office/drawing/2014/main" id="{055108BC-E6B5-4A21-9CFD-437B835532F0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135583">
            <a:off x="6768452" y="6048522"/>
            <a:ext cx="806651" cy="806651"/>
          </a:xfrm>
          <a:prstGeom prst="rect">
            <a:avLst/>
          </a:prstGeom>
        </p:spPr>
      </p:pic>
      <p:pic>
        <p:nvPicPr>
          <p:cNvPr id="25" name="Obrázek 24">
            <a:extLst>
              <a:ext uri="{FF2B5EF4-FFF2-40B4-BE49-F238E27FC236}">
                <a16:creationId xmlns:a16="http://schemas.microsoft.com/office/drawing/2014/main" id="{B460EC70-C8F2-40A7-9496-EDA34F8A4D4C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062806">
            <a:off x="7946127" y="6039664"/>
            <a:ext cx="806651" cy="806651"/>
          </a:xfrm>
          <a:prstGeom prst="rect">
            <a:avLst/>
          </a:prstGeom>
        </p:spPr>
      </p:pic>
      <p:pic>
        <p:nvPicPr>
          <p:cNvPr id="35" name="Obrázek 34">
            <a:extLst>
              <a:ext uri="{FF2B5EF4-FFF2-40B4-BE49-F238E27FC236}">
                <a16:creationId xmlns:a16="http://schemas.microsoft.com/office/drawing/2014/main" id="{399E83B4-9001-4211-B3A6-9C47C7BE9A01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216945">
            <a:off x="4329741" y="6039663"/>
            <a:ext cx="806651" cy="806651"/>
          </a:xfrm>
          <a:prstGeom prst="rect">
            <a:avLst/>
          </a:prstGeom>
        </p:spPr>
      </p:pic>
      <p:pic>
        <p:nvPicPr>
          <p:cNvPr id="36" name="Obrázek 35">
            <a:extLst>
              <a:ext uri="{FF2B5EF4-FFF2-40B4-BE49-F238E27FC236}">
                <a16:creationId xmlns:a16="http://schemas.microsoft.com/office/drawing/2014/main" id="{82E074F8-6FBC-4ED9-9F29-D081EB6C3998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216945">
            <a:off x="2916502" y="6034055"/>
            <a:ext cx="806651" cy="806651"/>
          </a:xfrm>
          <a:prstGeom prst="rect">
            <a:avLst/>
          </a:prstGeom>
        </p:spPr>
      </p:pic>
      <p:pic>
        <p:nvPicPr>
          <p:cNvPr id="37" name="Obrázek 36">
            <a:extLst>
              <a:ext uri="{FF2B5EF4-FFF2-40B4-BE49-F238E27FC236}">
                <a16:creationId xmlns:a16="http://schemas.microsoft.com/office/drawing/2014/main" id="{53A20F5E-ECDC-40AE-B552-06CD2F201689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062806">
            <a:off x="9204162" y="5992353"/>
            <a:ext cx="806651" cy="806651"/>
          </a:xfrm>
          <a:prstGeom prst="rect">
            <a:avLst/>
          </a:prstGeom>
        </p:spPr>
      </p:pic>
      <p:pic>
        <p:nvPicPr>
          <p:cNvPr id="38" name="Obrázek 37">
            <a:extLst>
              <a:ext uri="{FF2B5EF4-FFF2-40B4-BE49-F238E27FC236}">
                <a16:creationId xmlns:a16="http://schemas.microsoft.com/office/drawing/2014/main" id="{EC2420C8-8A7D-4A9A-8F1E-DFFE3BBB3841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062806">
            <a:off x="10717438" y="5992354"/>
            <a:ext cx="806651" cy="806651"/>
          </a:xfrm>
          <a:prstGeom prst="rect">
            <a:avLst/>
          </a:prstGeom>
        </p:spPr>
      </p:pic>
      <p:pic>
        <p:nvPicPr>
          <p:cNvPr id="39" name="Obrázek 38">
            <a:extLst>
              <a:ext uri="{FF2B5EF4-FFF2-40B4-BE49-F238E27FC236}">
                <a16:creationId xmlns:a16="http://schemas.microsoft.com/office/drawing/2014/main" id="{AA8401F5-C3C6-4FC9-A6C3-7D8E30DE9ABD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062806">
            <a:off x="257694" y="5992355"/>
            <a:ext cx="806651" cy="806651"/>
          </a:xfrm>
          <a:prstGeom prst="rect">
            <a:avLst/>
          </a:prstGeom>
        </p:spPr>
      </p:pic>
      <p:pic>
        <p:nvPicPr>
          <p:cNvPr id="40" name="Obrázek 39">
            <a:extLst>
              <a:ext uri="{FF2B5EF4-FFF2-40B4-BE49-F238E27FC236}">
                <a16:creationId xmlns:a16="http://schemas.microsoft.com/office/drawing/2014/main" id="{ABE62F08-EB78-49E6-8FEE-65DF198483A2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062806">
            <a:off x="1572997" y="5992355"/>
            <a:ext cx="806651" cy="806651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92579CB8-3E30-4969-959C-72A7336557A2}"/>
              </a:ext>
            </a:extLst>
          </p:cNvPr>
          <p:cNvSpPr/>
          <p:nvPr/>
        </p:nvSpPr>
        <p:spPr>
          <a:xfrm>
            <a:off x="4285153" y="343904"/>
            <a:ext cx="75132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rgbClr val="002060"/>
                </a:solidFill>
              </a:rPr>
              <a:t> </a:t>
            </a:r>
            <a:br>
              <a:rPr lang="cs-CZ" b="1" dirty="0">
                <a:solidFill>
                  <a:srgbClr val="002060"/>
                </a:solidFill>
              </a:rPr>
            </a:br>
            <a:endParaRPr lang="cs-CZ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7447AADA-5B32-42BC-A476-5A9825F62B79}"/>
              </a:ext>
            </a:extLst>
          </p:cNvPr>
          <p:cNvSpPr txBox="1"/>
          <p:nvPr/>
        </p:nvSpPr>
        <p:spPr>
          <a:xfrm>
            <a:off x="438445" y="343904"/>
            <a:ext cx="384670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ŠKOLNÍ DRUŽINA</a:t>
            </a:r>
            <a:endParaRPr lang="cs-CZ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21A66DB3-10E3-4063-BDDE-CFFCA0E957E9}"/>
              </a:ext>
            </a:extLst>
          </p:cNvPr>
          <p:cNvSpPr/>
          <p:nvPr/>
        </p:nvSpPr>
        <p:spPr>
          <a:xfrm>
            <a:off x="72698" y="841912"/>
            <a:ext cx="1148602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indent="-361950"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školní družinu mohou navštěvovat žáci přípravných ročníků a 1. -  3. třídy </a:t>
            </a:r>
          </a:p>
          <a:p>
            <a:pPr marL="361950" indent="-361950"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provoz školní dužiny: po-pá 6.00 – 16.30 hodin</a:t>
            </a:r>
          </a:p>
          <a:p>
            <a:pPr marL="361950" indent="-361950"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výši úplaty za školní družinu stanoví nově zřizovatel (v současné době</a:t>
            </a:r>
          </a:p>
          <a:p>
            <a:pPr marL="361950" indent="-361950"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je to 400,-Kč/ měsíc)</a:t>
            </a:r>
          </a:p>
          <a:p>
            <a:pPr marL="361950" indent="-361950"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platba se provádí předem do 20. dne předchozího měsíce</a:t>
            </a:r>
          </a:p>
          <a:p>
            <a:pPr marL="361950" indent="-361950"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platbu za měsíc září a říjen provedete do 20. 9. 2025</a:t>
            </a:r>
          </a:p>
          <a:p>
            <a:pPr marL="361950" indent="-361950"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č. </a:t>
            </a:r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ú.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1782530237/0100 KB Hodonín, variabilní symbol bude evidenční číslo dítěte, které obdržíte po zahájení školní docházky, k.s. 0308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3E1FDC72-7522-4A24-8299-F436C01D8417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938" y="3631973"/>
            <a:ext cx="2549889" cy="2210147"/>
          </a:xfrm>
          <a:prstGeom prst="rect">
            <a:avLst/>
          </a:prstGeom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DDB7DADE-4A40-4892-80D0-CA6205376057}"/>
              </a:ext>
            </a:extLst>
          </p:cNvPr>
          <p:cNvSpPr txBox="1"/>
          <p:nvPr/>
        </p:nvSpPr>
        <p:spPr>
          <a:xfrm>
            <a:off x="5848078" y="4279037"/>
            <a:ext cx="58262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Přihlášku do školní družiny obdržíte na schůzce rodičů a nebo:</a:t>
            </a:r>
            <a:r>
              <a:rPr lang="cs-CZ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b="1" dirty="0">
                <a:solidFill>
                  <a:srgbClr val="002060"/>
                </a:solidFill>
                <a:hlinkClick r:id="rId4"/>
              </a:rPr>
              <a:t>www.zshodonin.cz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6426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2FF814"/>
            </a:gs>
            <a:gs pos="17000">
              <a:schemeClr val="bg1"/>
            </a:gs>
            <a:gs pos="77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C172C107-E0F5-4BC0-BC47-434FBBD00CB4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216945">
            <a:off x="5444753" y="6045701"/>
            <a:ext cx="806651" cy="806651"/>
          </a:xfrm>
          <a:prstGeom prst="rect">
            <a:avLst/>
          </a:prstGeom>
        </p:spPr>
      </p:pic>
      <p:pic>
        <p:nvPicPr>
          <p:cNvPr id="24" name="Obrázek 23">
            <a:extLst>
              <a:ext uri="{FF2B5EF4-FFF2-40B4-BE49-F238E27FC236}">
                <a16:creationId xmlns:a16="http://schemas.microsoft.com/office/drawing/2014/main" id="{055108BC-E6B5-4A21-9CFD-437B835532F0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135583">
            <a:off x="6768452" y="6048522"/>
            <a:ext cx="806651" cy="806651"/>
          </a:xfrm>
          <a:prstGeom prst="rect">
            <a:avLst/>
          </a:prstGeom>
        </p:spPr>
      </p:pic>
      <p:pic>
        <p:nvPicPr>
          <p:cNvPr id="25" name="Obrázek 24">
            <a:extLst>
              <a:ext uri="{FF2B5EF4-FFF2-40B4-BE49-F238E27FC236}">
                <a16:creationId xmlns:a16="http://schemas.microsoft.com/office/drawing/2014/main" id="{B460EC70-C8F2-40A7-9496-EDA34F8A4D4C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062806">
            <a:off x="7946127" y="6039664"/>
            <a:ext cx="806651" cy="806651"/>
          </a:xfrm>
          <a:prstGeom prst="rect">
            <a:avLst/>
          </a:prstGeom>
        </p:spPr>
      </p:pic>
      <p:pic>
        <p:nvPicPr>
          <p:cNvPr id="35" name="Obrázek 34">
            <a:extLst>
              <a:ext uri="{FF2B5EF4-FFF2-40B4-BE49-F238E27FC236}">
                <a16:creationId xmlns:a16="http://schemas.microsoft.com/office/drawing/2014/main" id="{399E83B4-9001-4211-B3A6-9C47C7BE9A01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216945">
            <a:off x="4329741" y="6039663"/>
            <a:ext cx="806651" cy="806651"/>
          </a:xfrm>
          <a:prstGeom prst="rect">
            <a:avLst/>
          </a:prstGeom>
        </p:spPr>
      </p:pic>
      <p:pic>
        <p:nvPicPr>
          <p:cNvPr id="36" name="Obrázek 35">
            <a:extLst>
              <a:ext uri="{FF2B5EF4-FFF2-40B4-BE49-F238E27FC236}">
                <a16:creationId xmlns:a16="http://schemas.microsoft.com/office/drawing/2014/main" id="{82E074F8-6FBC-4ED9-9F29-D081EB6C3998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216945">
            <a:off x="2916502" y="6034055"/>
            <a:ext cx="806651" cy="806651"/>
          </a:xfrm>
          <a:prstGeom prst="rect">
            <a:avLst/>
          </a:prstGeom>
        </p:spPr>
      </p:pic>
      <p:pic>
        <p:nvPicPr>
          <p:cNvPr id="37" name="Obrázek 36">
            <a:extLst>
              <a:ext uri="{FF2B5EF4-FFF2-40B4-BE49-F238E27FC236}">
                <a16:creationId xmlns:a16="http://schemas.microsoft.com/office/drawing/2014/main" id="{53A20F5E-ECDC-40AE-B552-06CD2F201689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062806">
            <a:off x="9204162" y="5992353"/>
            <a:ext cx="806651" cy="806651"/>
          </a:xfrm>
          <a:prstGeom prst="rect">
            <a:avLst/>
          </a:prstGeom>
        </p:spPr>
      </p:pic>
      <p:pic>
        <p:nvPicPr>
          <p:cNvPr id="38" name="Obrázek 37">
            <a:extLst>
              <a:ext uri="{FF2B5EF4-FFF2-40B4-BE49-F238E27FC236}">
                <a16:creationId xmlns:a16="http://schemas.microsoft.com/office/drawing/2014/main" id="{EC2420C8-8A7D-4A9A-8F1E-DFFE3BBB3841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062806">
            <a:off x="10717438" y="5992354"/>
            <a:ext cx="806651" cy="806651"/>
          </a:xfrm>
          <a:prstGeom prst="rect">
            <a:avLst/>
          </a:prstGeom>
        </p:spPr>
      </p:pic>
      <p:pic>
        <p:nvPicPr>
          <p:cNvPr id="39" name="Obrázek 38">
            <a:extLst>
              <a:ext uri="{FF2B5EF4-FFF2-40B4-BE49-F238E27FC236}">
                <a16:creationId xmlns:a16="http://schemas.microsoft.com/office/drawing/2014/main" id="{AA8401F5-C3C6-4FC9-A6C3-7D8E30DE9ABD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062806">
            <a:off x="257694" y="5992355"/>
            <a:ext cx="806651" cy="806651"/>
          </a:xfrm>
          <a:prstGeom prst="rect">
            <a:avLst/>
          </a:prstGeom>
        </p:spPr>
      </p:pic>
      <p:pic>
        <p:nvPicPr>
          <p:cNvPr id="40" name="Obrázek 39">
            <a:extLst>
              <a:ext uri="{FF2B5EF4-FFF2-40B4-BE49-F238E27FC236}">
                <a16:creationId xmlns:a16="http://schemas.microsoft.com/office/drawing/2014/main" id="{ABE62F08-EB78-49E6-8FEE-65DF198483A2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062806">
            <a:off x="1572997" y="5992355"/>
            <a:ext cx="806651" cy="806651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92579CB8-3E30-4969-959C-72A7336557A2}"/>
              </a:ext>
            </a:extLst>
          </p:cNvPr>
          <p:cNvSpPr/>
          <p:nvPr/>
        </p:nvSpPr>
        <p:spPr>
          <a:xfrm>
            <a:off x="4285153" y="343904"/>
            <a:ext cx="75132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rgbClr val="002060"/>
                </a:solidFill>
              </a:rPr>
              <a:t> </a:t>
            </a:r>
            <a:br>
              <a:rPr lang="cs-CZ" b="1" dirty="0">
                <a:solidFill>
                  <a:srgbClr val="002060"/>
                </a:solidFill>
              </a:rPr>
            </a:br>
            <a:endParaRPr lang="cs-CZ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7447AADA-5B32-42BC-A476-5A9825F62B79}"/>
              </a:ext>
            </a:extLst>
          </p:cNvPr>
          <p:cNvSpPr txBox="1"/>
          <p:nvPr/>
        </p:nvSpPr>
        <p:spPr>
          <a:xfrm>
            <a:off x="393577" y="266959"/>
            <a:ext cx="1168301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ŠKOLNÍ JÍDELNA </a:t>
            </a:r>
            <a:endParaRPr lang="cs-CZ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21A66DB3-10E3-4063-BDDE-CFFCA0E957E9}"/>
              </a:ext>
            </a:extLst>
          </p:cNvPr>
          <p:cNvSpPr/>
          <p:nvPr/>
        </p:nvSpPr>
        <p:spPr>
          <a:xfrm>
            <a:off x="72698" y="841912"/>
            <a:ext cx="1148602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 škole máme výdejnu jídla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jídlo je dováženo ze školní jídelny ZŠ Vančurova, Hodonín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žáci mají možnost výběru ze dvou jídel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přihlášku do školní jídelny obdrží zákonný zástupce v kanceláři školy při převzetí „Rozhodnutí o přijetí Vašeho dítěte do prvního ročníku ZŠ“, resp. na schůzce rodičů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platba stravného probíhá bankovním převodem na daný účet na přihlášce ke stravování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stravné se platí zálohově, první platba proběhne v měsíci srpnu, a to nejpozději do 20. 8. a potom vždy do 20. dne v měsíci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případné dotazy na tel. č. 518 321 386 nebo na</a:t>
            </a:r>
            <a:b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e-mailu 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mailto:strava@zsvancur.cz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491369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863</Words>
  <Application>Microsoft Office PowerPoint</Application>
  <PresentationFormat>Širokoúhlá obrazovka</PresentationFormat>
  <Paragraphs>92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Segoe Script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Hana Kavková</dc:creator>
  <cp:lastModifiedBy>Hana Kavková</cp:lastModifiedBy>
  <cp:revision>27</cp:revision>
  <dcterms:created xsi:type="dcterms:W3CDTF">2025-02-19T09:34:33Z</dcterms:created>
  <dcterms:modified xsi:type="dcterms:W3CDTF">2025-04-01T05:43:00Z</dcterms:modified>
</cp:coreProperties>
</file>